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ustom.xml" ContentType="application/vnd.openxmlformats-officedocument.custom-properti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9"/>
  </p:notesMasterIdLst>
  <p:sldIdLst>
    <p:sldId id="271" r:id="rId2"/>
    <p:sldId id="272" r:id="rId3"/>
    <p:sldId id="274" r:id="rId4"/>
    <p:sldId id="275" r:id="rId5"/>
    <p:sldId id="276" r:id="rId6"/>
    <p:sldId id="277" r:id="rId7"/>
    <p:sldId id="278" r:id="rId8"/>
    <p:sldId id="279" r:id="rId9"/>
    <p:sldId id="281" r:id="rId10"/>
    <p:sldId id="282" r:id="rId11"/>
    <p:sldId id="283" r:id="rId12"/>
    <p:sldId id="284" r:id="rId13"/>
    <p:sldId id="285" r:id="rId14"/>
    <p:sldId id="286" r:id="rId15"/>
    <p:sldId id="287" r:id="rId16"/>
    <p:sldId id="280" r:id="rId17"/>
    <p:sldId id="288" r:id="rId18"/>
    <p:sldId id="289" r:id="rId19"/>
    <p:sldId id="290" r:id="rId20"/>
    <p:sldId id="291" r:id="rId21"/>
    <p:sldId id="292" r:id="rId22"/>
    <p:sldId id="295" r:id="rId23"/>
    <p:sldId id="297" r:id="rId24"/>
    <p:sldId id="296" r:id="rId25"/>
    <p:sldId id="298" r:id="rId26"/>
    <p:sldId id="299" r:id="rId27"/>
    <p:sldId id="300" r:id="rId28"/>
  </p:sldIdLst>
  <p:sldSz cx="10693400" cy="7562850"/>
  <p:notesSz cx="10693400" cy="756285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290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3AB6E9-F0D0-4301-854B-6AA1D2550016}" type="datetimeFigureOut">
              <a:rPr lang="it-IT" smtClean="0"/>
              <a:pPr/>
              <a:t>11/09/2024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543300" y="946150"/>
            <a:ext cx="3606800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1069975" y="3640138"/>
            <a:ext cx="8553450" cy="29781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7183438"/>
            <a:ext cx="4633913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6057900" y="7183438"/>
            <a:ext cx="4632325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38A3DB-CDB5-4D72-9E73-F119BFCDD51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973236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38A3DB-CDB5-4D72-9E73-F119BFCDD512}" type="slidenum">
              <a:rPr lang="it-IT" smtClean="0"/>
              <a:pPr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1719842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38A3DB-CDB5-4D72-9E73-F119BFCDD512}" type="slidenum">
              <a:rPr lang="it-IT" smtClean="0"/>
              <a:pPr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0273329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38A3DB-CDB5-4D72-9E73-F119BFCDD512}" type="slidenum">
              <a:rPr lang="it-IT" smtClean="0"/>
              <a:pPr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3559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38A3DB-CDB5-4D72-9E73-F119BFCDD512}" type="slidenum">
              <a:rPr lang="it-IT" smtClean="0"/>
              <a:pPr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451481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38A3DB-CDB5-4D72-9E73-F119BFCDD512}" type="slidenum">
              <a:rPr lang="it-IT" smtClean="0"/>
              <a:pPr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00046750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38A3DB-CDB5-4D72-9E73-F119BFCDD512}" type="slidenum">
              <a:rPr lang="it-IT" smtClean="0"/>
              <a:pPr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77332697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38A3DB-CDB5-4D72-9E73-F119BFCDD512}" type="slidenum">
              <a:rPr lang="it-IT" smtClean="0"/>
              <a:pPr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16490211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38A3DB-CDB5-4D72-9E73-F119BFCDD512}" type="slidenum">
              <a:rPr lang="it-IT" smtClean="0"/>
              <a:pPr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03401227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38A3DB-CDB5-4D72-9E73-F119BFCDD512}" type="slidenum">
              <a:rPr lang="it-IT" smtClean="0"/>
              <a:pPr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6293373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38A3DB-CDB5-4D72-9E73-F119BFCDD512}" type="slidenum">
              <a:rPr lang="it-IT" smtClean="0"/>
              <a:pPr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50510306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38A3DB-CDB5-4D72-9E73-F119BFCDD512}" type="slidenum">
              <a:rPr lang="it-IT" smtClean="0"/>
              <a:pPr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5295651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38A3DB-CDB5-4D72-9E73-F119BFCDD512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73672466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38A3DB-CDB5-4D72-9E73-F119BFCDD512}" type="slidenum">
              <a:rPr lang="it-IT" smtClean="0"/>
              <a:pPr/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13690627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38A3DB-CDB5-4D72-9E73-F119BFCDD512}" type="slidenum">
              <a:rPr lang="it-IT" smtClean="0"/>
              <a:pPr/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11339879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38A3DB-CDB5-4D72-9E73-F119BFCDD512}" type="slidenum">
              <a:rPr lang="it-IT" smtClean="0"/>
              <a:pPr/>
              <a:t>22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16004275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38A3DB-CDB5-4D72-9E73-F119BFCDD512}" type="slidenum">
              <a:rPr lang="it-IT" smtClean="0"/>
              <a:pPr/>
              <a:t>23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24692455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38A3DB-CDB5-4D72-9E73-F119BFCDD512}" type="slidenum">
              <a:rPr lang="it-IT" smtClean="0"/>
              <a:pPr/>
              <a:t>24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12720135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38A3DB-CDB5-4D72-9E73-F119BFCDD512}" type="slidenum">
              <a:rPr lang="it-IT" smtClean="0"/>
              <a:pPr/>
              <a:t>25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72055323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38A3DB-CDB5-4D72-9E73-F119BFCDD512}" type="slidenum">
              <a:rPr lang="it-IT" smtClean="0"/>
              <a:pPr/>
              <a:t>26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88256865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38A3DB-CDB5-4D72-9E73-F119BFCDD512}" type="slidenum">
              <a:rPr lang="it-IT" smtClean="0"/>
              <a:pPr/>
              <a:t>27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7200032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38A3DB-CDB5-4D72-9E73-F119BFCDD512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2636199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38A3DB-CDB5-4D72-9E73-F119BFCDD512}" type="slidenum">
              <a:rPr lang="it-IT" smtClean="0"/>
              <a:pPr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6042042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38A3DB-CDB5-4D72-9E73-F119BFCDD512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0650634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38A3DB-CDB5-4D72-9E73-F119BFCDD512}" type="slidenum">
              <a:rPr lang="it-IT" smtClean="0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9731890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38A3DB-CDB5-4D72-9E73-F119BFCDD512}" type="slidenum">
              <a:rPr lang="it-IT" smtClean="0"/>
              <a:pPr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530436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38A3DB-CDB5-4D72-9E73-F119BFCDD512}" type="slidenum">
              <a:rPr lang="it-IT" smtClean="0"/>
              <a:pPr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9527747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38A3DB-CDB5-4D72-9E73-F119BFCDD512}" type="slidenum">
              <a:rPr lang="it-IT" smtClean="0"/>
              <a:pPr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1563440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9/11/2024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9/11/2024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9/11/2024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514"/>
            <a:ext cx="9624060" cy="1210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bject 24">
            <a:extLst>
              <a:ext uri="{FF2B5EF4-FFF2-40B4-BE49-F238E27FC236}">
                <a16:creationId xmlns:a16="http://schemas.microsoft.com/office/drawing/2014/main" xmlns="" id="{59382179-67ED-4644-9642-878334780CF0}"/>
              </a:ext>
            </a:extLst>
          </p:cNvPr>
          <p:cNvSpPr txBox="1"/>
          <p:nvPr/>
        </p:nvSpPr>
        <p:spPr>
          <a:xfrm>
            <a:off x="1755059" y="1183453"/>
            <a:ext cx="7183281" cy="8925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530"/>
              </a:lnSpc>
              <a:spcBef>
                <a:spcPts val="100"/>
              </a:spcBef>
            </a:pP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FONDO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ASILO,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spc="35" dirty="0">
                <a:solidFill>
                  <a:srgbClr val="0C3258"/>
                </a:solidFill>
                <a:latin typeface="Roboto"/>
                <a:cs typeface="Roboto"/>
              </a:rPr>
              <a:t>MIGRAZIONE</a:t>
            </a:r>
            <a:r>
              <a:rPr sz="900" b="1" spc="75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dirty="0">
                <a:solidFill>
                  <a:srgbClr val="0C3258"/>
                </a:solidFill>
                <a:latin typeface="Roboto"/>
                <a:cs typeface="Roboto"/>
              </a:rPr>
              <a:t>E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spc="35" dirty="0">
                <a:solidFill>
                  <a:srgbClr val="0C3258"/>
                </a:solidFill>
                <a:latin typeface="Roboto"/>
                <a:cs typeface="Roboto"/>
              </a:rPr>
              <a:t>INTEGRAZIONE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spc="30" dirty="0">
                <a:solidFill>
                  <a:srgbClr val="0C3258"/>
                </a:solidFill>
                <a:latin typeface="Roboto"/>
                <a:cs typeface="Roboto"/>
              </a:rPr>
              <a:t>(FAMI</a:t>
            </a:r>
            <a:r>
              <a:rPr lang="it-IT" sz="900" b="1" spc="75" dirty="0">
                <a:solidFill>
                  <a:srgbClr val="0C3258"/>
                </a:solidFill>
                <a:latin typeface="Roboto"/>
                <a:cs typeface="Roboto"/>
              </a:rPr>
              <a:t>) 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20</a:t>
            </a:r>
            <a:r>
              <a:rPr lang="it-IT" sz="900" b="1" spc="25" dirty="0">
                <a:solidFill>
                  <a:srgbClr val="0C3258"/>
                </a:solidFill>
                <a:latin typeface="Roboto"/>
                <a:cs typeface="Roboto"/>
              </a:rPr>
              <a:t>2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1-202</a:t>
            </a:r>
            <a:r>
              <a:rPr lang="it-IT" sz="900" b="1" spc="25" dirty="0">
                <a:solidFill>
                  <a:srgbClr val="0C3258"/>
                </a:solidFill>
                <a:latin typeface="Roboto"/>
                <a:cs typeface="Roboto"/>
              </a:rPr>
              <a:t>7</a:t>
            </a:r>
          </a:p>
          <a:p>
            <a:pPr algn="ctr">
              <a:lnSpc>
                <a:spcPts val="530"/>
              </a:lnSpc>
              <a:spcBef>
                <a:spcPts val="100"/>
              </a:spcBef>
            </a:pPr>
            <a:endParaRPr sz="900" dirty="0">
              <a:latin typeface="Roboto"/>
              <a:cs typeface="Roboto"/>
            </a:endParaRPr>
          </a:p>
          <a:p>
            <a:pPr marL="12065" marR="5080" algn="ctr">
              <a:lnSpc>
                <a:spcPts val="520"/>
              </a:lnSpc>
              <a:spcBef>
                <a:spcPts val="25"/>
              </a:spcBef>
            </a:pPr>
            <a:endParaRPr lang="it-IT" sz="900" spc="25" dirty="0">
              <a:solidFill>
                <a:srgbClr val="0C3258"/>
              </a:solidFill>
              <a:latin typeface="Roboto"/>
              <a:cs typeface="Roboto"/>
            </a:endParaRPr>
          </a:p>
          <a:p>
            <a:pPr algn="ctr"/>
            <a:r>
              <a:rPr lang="it-IT" sz="900" spc="70" dirty="0">
                <a:solidFill>
                  <a:srgbClr val="0C3258"/>
                </a:solidFill>
                <a:latin typeface="Roboto"/>
                <a:cs typeface="Roboto"/>
              </a:rPr>
              <a:t>Obiettivo Specifico 2. Migrazione Legale e Integrazione – Misura di attuazione 2.d) – Ambito di applicazione 2 m) – </a:t>
            </a:r>
          </a:p>
          <a:p>
            <a:pPr algn="ctr"/>
            <a:r>
              <a:rPr lang="it-IT" sz="900" spc="70" dirty="0">
                <a:solidFill>
                  <a:srgbClr val="0C3258"/>
                </a:solidFill>
                <a:latin typeface="Roboto"/>
                <a:cs typeface="Roboto"/>
              </a:rPr>
              <a:t>Intervento a) Capacity building, qualificazione e rafforzamento degli uffici pubblici</a:t>
            </a:r>
            <a:endParaRPr lang="it-IT" sz="900" spc="25" dirty="0">
              <a:solidFill>
                <a:srgbClr val="0C3258"/>
              </a:solidFill>
              <a:latin typeface="Roboto"/>
              <a:cs typeface="Roboto"/>
            </a:endParaRPr>
          </a:p>
          <a:p>
            <a:pPr marL="12065" marR="5080" algn="ctr">
              <a:lnSpc>
                <a:spcPts val="520"/>
              </a:lnSpc>
              <a:spcBef>
                <a:spcPts val="25"/>
              </a:spcBef>
            </a:pPr>
            <a:endParaRPr lang="it-IT" sz="900" spc="25" dirty="0">
              <a:solidFill>
                <a:srgbClr val="0C3258"/>
              </a:solidFill>
              <a:latin typeface="Roboto"/>
              <a:cs typeface="Roboto"/>
            </a:endParaRPr>
          </a:p>
          <a:p>
            <a:pPr marL="12065" marR="5080" algn="ctr">
              <a:lnSpc>
                <a:spcPts val="520"/>
              </a:lnSpc>
              <a:spcBef>
                <a:spcPts val="25"/>
              </a:spcBef>
            </a:pPr>
            <a:endParaRPr sz="900" dirty="0">
              <a:latin typeface="Roboto"/>
              <a:cs typeface="Roboto"/>
            </a:endParaRPr>
          </a:p>
          <a:p>
            <a:pPr algn="ctr">
              <a:lnSpc>
                <a:spcPts val="530"/>
              </a:lnSpc>
            </a:pP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"</a:t>
            </a:r>
            <a:r>
              <a:rPr lang="it-IT" sz="900" b="1" spc="25" dirty="0">
                <a:solidFill>
                  <a:srgbClr val="0C3258"/>
                </a:solidFill>
                <a:latin typeface="Roboto"/>
                <a:cs typeface="Roboto"/>
              </a:rPr>
              <a:t>M.I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.R</a:t>
            </a:r>
            <a:r>
              <a:rPr lang="it-IT" sz="900" b="1" spc="25" dirty="0">
                <a:solidFill>
                  <a:srgbClr val="0C3258"/>
                </a:solidFill>
                <a:latin typeface="Roboto"/>
                <a:cs typeface="Roboto"/>
              </a:rPr>
              <a:t>.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E.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lang="it-IT" sz="900" b="1" spc="70" dirty="0">
                <a:solidFill>
                  <a:srgbClr val="0C3258"/>
                </a:solidFill>
                <a:latin typeface="Roboto"/>
                <a:cs typeface="Roboto"/>
              </a:rPr>
              <a:t>- </a:t>
            </a:r>
            <a:r>
              <a:rPr lang="it-IT" sz="900" spc="70" dirty="0">
                <a:solidFill>
                  <a:srgbClr val="0C3258"/>
                </a:solidFill>
                <a:latin typeface="Roboto"/>
                <a:cs typeface="Roboto"/>
              </a:rPr>
              <a:t>MINORENNI IMMIGRATI RETI TERRITORIAL</a:t>
            </a:r>
            <a:r>
              <a:rPr lang="it-IT" sz="900" b="1" spc="70" dirty="0">
                <a:solidFill>
                  <a:srgbClr val="0C3258"/>
                </a:solidFill>
                <a:latin typeface="Roboto"/>
                <a:cs typeface="Roboto"/>
              </a:rPr>
              <a:t>I</a:t>
            </a:r>
            <a:r>
              <a:rPr sz="900" b="1" spc="30" dirty="0">
                <a:solidFill>
                  <a:srgbClr val="0C3258"/>
                </a:solidFill>
                <a:latin typeface="Roboto"/>
                <a:cs typeface="Roboto"/>
              </a:rPr>
              <a:t>"</a:t>
            </a:r>
            <a:endParaRPr sz="900" dirty="0">
              <a:latin typeface="Roboto"/>
              <a:cs typeface="Roboto"/>
            </a:endParaRPr>
          </a:p>
          <a:p>
            <a:pPr algn="ctr">
              <a:lnSpc>
                <a:spcPts val="530"/>
              </a:lnSpc>
            </a:pPr>
            <a:endParaRPr lang="it-IT" sz="900" spc="20" dirty="0">
              <a:solidFill>
                <a:srgbClr val="0C3258"/>
              </a:solidFill>
              <a:latin typeface="Roboto"/>
              <a:cs typeface="Roboto"/>
            </a:endParaRPr>
          </a:p>
          <a:p>
            <a:pPr algn="ctr">
              <a:lnSpc>
                <a:spcPts val="530"/>
              </a:lnSpc>
            </a:pPr>
            <a:r>
              <a:rPr sz="900" spc="20" dirty="0">
                <a:solidFill>
                  <a:srgbClr val="0C3258"/>
                </a:solidFill>
                <a:latin typeface="Roboto"/>
                <a:cs typeface="Roboto"/>
              </a:rPr>
              <a:t>PROG</a:t>
            </a:r>
            <a:r>
              <a:rPr lang="it-IT" sz="900" spc="2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spc="20" dirty="0">
                <a:solidFill>
                  <a:srgbClr val="0C3258"/>
                </a:solidFill>
                <a:latin typeface="Roboto"/>
                <a:cs typeface="Roboto"/>
              </a:rPr>
              <a:t>-</a:t>
            </a:r>
            <a:r>
              <a:rPr lang="it-IT" sz="900" spc="20" dirty="0">
                <a:solidFill>
                  <a:srgbClr val="0C3258"/>
                </a:solidFill>
                <a:latin typeface="Roboto"/>
                <a:cs typeface="Roboto"/>
              </a:rPr>
              <a:t>125</a:t>
            </a:r>
          </a:p>
          <a:p>
            <a:pPr algn="ctr">
              <a:lnSpc>
                <a:spcPts val="530"/>
              </a:lnSpc>
            </a:pPr>
            <a:endParaRPr lang="it-IT" sz="900" spc="20" dirty="0">
              <a:solidFill>
                <a:srgbClr val="0C3258"/>
              </a:solidFill>
              <a:latin typeface="Roboto"/>
              <a:cs typeface="Roboto"/>
            </a:endParaRPr>
          </a:p>
        </p:txBody>
      </p:sp>
      <p:pic>
        <p:nvPicPr>
          <p:cNvPr id="27" name="object 4">
            <a:extLst>
              <a:ext uri="{FF2B5EF4-FFF2-40B4-BE49-F238E27FC236}">
                <a16:creationId xmlns:a16="http://schemas.microsoft.com/office/drawing/2014/main" xmlns="" id="{1DC82E46-8D12-4D9A-A29E-49FC04BC570F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06460" y="220484"/>
            <a:ext cx="1153449" cy="697476"/>
          </a:xfrm>
          <a:prstGeom prst="rect">
            <a:avLst/>
          </a:prstGeom>
        </p:spPr>
      </p:pic>
      <p:sp>
        <p:nvSpPr>
          <p:cNvPr id="29" name="object 25">
            <a:extLst>
              <a:ext uri="{FF2B5EF4-FFF2-40B4-BE49-F238E27FC236}">
                <a16:creationId xmlns:a16="http://schemas.microsoft.com/office/drawing/2014/main" xmlns="" id="{1D466977-4AEE-49BF-9A04-B0CE84A0404A}"/>
              </a:ext>
            </a:extLst>
          </p:cNvPr>
          <p:cNvSpPr txBox="1"/>
          <p:nvPr/>
        </p:nvSpPr>
        <p:spPr>
          <a:xfrm>
            <a:off x="1559909" y="504098"/>
            <a:ext cx="1794598" cy="390491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47625" marR="5080" indent="-35560">
              <a:spcBef>
                <a:spcPts val="204"/>
              </a:spcBef>
            </a:pPr>
            <a:r>
              <a:rPr lang="it-IT" sz="1100" b="1" spc="20" dirty="0">
                <a:solidFill>
                  <a:srgbClr val="0C3258"/>
                </a:solidFill>
                <a:latin typeface="Trebuchet MS"/>
                <a:cs typeface="Trebuchet MS"/>
              </a:rPr>
              <a:t>Cofinanziato</a:t>
            </a:r>
          </a:p>
          <a:p>
            <a:pPr marL="47625" marR="5080" indent="-35560">
              <a:spcBef>
                <a:spcPts val="204"/>
              </a:spcBef>
            </a:pPr>
            <a:r>
              <a:rPr lang="it-IT" sz="1100" b="1" spc="20" dirty="0">
                <a:solidFill>
                  <a:srgbClr val="0C3258"/>
                </a:solidFill>
                <a:latin typeface="Trebuchet MS"/>
                <a:cs typeface="Trebuchet MS"/>
              </a:rPr>
              <a:t>dall’Unione Europea</a:t>
            </a:r>
            <a:endParaRPr sz="1100" dirty="0">
              <a:latin typeface="Trebuchet MS"/>
              <a:cs typeface="Trebuchet MS"/>
            </a:endParaRPr>
          </a:p>
        </p:txBody>
      </p:sp>
      <p:pic>
        <p:nvPicPr>
          <p:cNvPr id="30" name="object 3">
            <a:extLst>
              <a:ext uri="{FF2B5EF4-FFF2-40B4-BE49-F238E27FC236}">
                <a16:creationId xmlns:a16="http://schemas.microsoft.com/office/drawing/2014/main" xmlns="" id="{47C84053-459B-4699-94DF-D3DC95FEF64A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462408" y="225891"/>
            <a:ext cx="1655920" cy="673948"/>
          </a:xfrm>
          <a:prstGeom prst="rect">
            <a:avLst/>
          </a:prstGeom>
        </p:spPr>
      </p:pic>
      <p:pic>
        <p:nvPicPr>
          <p:cNvPr id="19" name="Picture 6">
            <a:extLst>
              <a:ext uri="{FF2B5EF4-FFF2-40B4-BE49-F238E27FC236}">
                <a16:creationId xmlns:a16="http://schemas.microsoft.com/office/drawing/2014/main" xmlns="" id="{184298DA-B65C-4235-8D3B-B2862983BC49}"/>
              </a:ext>
            </a:extLst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540976" y="336622"/>
            <a:ext cx="1310005" cy="591185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xmlns="" id="{F35C8C2E-03B1-6FC2-FF83-C2DE60962B21}"/>
              </a:ext>
            </a:extLst>
          </p:cNvPr>
          <p:cNvSpPr txBox="1"/>
          <p:nvPr/>
        </p:nvSpPr>
        <p:spPr>
          <a:xfrm>
            <a:off x="1534744" y="2460249"/>
            <a:ext cx="7322467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800" i="0" u="none" strike="noStrike" baseline="0" dirty="0">
                <a:solidFill>
                  <a:schemeClr val="tx2">
                    <a:lumMod val="60000"/>
                    <a:lumOff val="40000"/>
                  </a:schemeClr>
                </a:solidFill>
                <a:latin typeface="Eras Bold ITC" panose="020B0907030504020204" pitchFamily="34" charset="0"/>
                <a:ea typeface="STKaiti" panose="020B0503020204020204" pitchFamily="2" charset="-122"/>
              </a:rPr>
              <a:t>M.I.R.E. </a:t>
            </a:r>
          </a:p>
          <a:p>
            <a:pPr algn="ctr"/>
            <a:r>
              <a:rPr lang="it-IT" sz="2800" i="0" u="none" strike="noStrike" baseline="0" dirty="0">
                <a:solidFill>
                  <a:schemeClr val="tx2">
                    <a:lumMod val="60000"/>
                    <a:lumOff val="40000"/>
                  </a:schemeClr>
                </a:solidFill>
                <a:latin typeface="Eras Bold ITC" panose="020B0907030504020204" pitchFamily="34" charset="0"/>
                <a:ea typeface="STKaiti" panose="020B0503020204020204" pitchFamily="2" charset="-122"/>
              </a:rPr>
              <a:t> Minorenni Immigrati Reti Educative</a:t>
            </a:r>
            <a:r>
              <a:rPr lang="it-IT" sz="2800" i="0" u="none" strike="noStrike" baseline="0" dirty="0">
                <a:solidFill>
                  <a:schemeClr val="tx2">
                    <a:lumMod val="60000"/>
                    <a:lumOff val="40000"/>
                  </a:schemeClr>
                </a:solidFill>
                <a:latin typeface="Abadi" panose="020B0604020104020204" pitchFamily="34" charset="0"/>
                <a:ea typeface="STKaiti" panose="020B0503020204020204" pitchFamily="2" charset="-122"/>
              </a:rPr>
              <a:t> </a:t>
            </a:r>
            <a:endParaRPr lang="it-IT" sz="2800" dirty="0">
              <a:solidFill>
                <a:schemeClr val="tx2">
                  <a:lumMod val="60000"/>
                  <a:lumOff val="40000"/>
                </a:schemeClr>
              </a:solidFill>
              <a:latin typeface="Abadi" panose="020B0604020104020204" pitchFamily="34" charset="0"/>
              <a:ea typeface="STKaiti" panose="020B0503020204020204" pitchFamily="2" charset="-122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xmlns="" id="{99D84ED0-1C93-64D7-6602-A995A15D73AB}"/>
              </a:ext>
            </a:extLst>
          </p:cNvPr>
          <p:cNvSpPr txBox="1"/>
          <p:nvPr/>
        </p:nvSpPr>
        <p:spPr>
          <a:xfrm>
            <a:off x="622300" y="3386388"/>
            <a:ext cx="9906000" cy="24929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it-IT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it-IT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"/>
              </a:rPr>
              <a:t>Fondazione Don Calabria per il Sociale E.T.S. (capofila)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it-IT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"/>
              </a:rPr>
              <a:t>Istituto Psicoanalitico per le Ricerche Sociali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it-IT" sz="2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"/>
              </a:rPr>
              <a:t>CNCA - Coordinamento Nazionale Comunità di Accoglienza </a:t>
            </a:r>
          </a:p>
          <a:p>
            <a:endParaRPr lang="it-IT" sz="2000" b="1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it-IT" sz="2000" b="1" i="0" u="none" strike="noStrike" baseline="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Durata – dal 1/7/2024 al 31/8/2026</a:t>
            </a:r>
          </a:p>
          <a:p>
            <a:pPr algn="r"/>
            <a:r>
              <a:rPr lang="it-IT" sz="2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 mesi</a:t>
            </a:r>
            <a:r>
              <a:rPr lang="it-IT" sz="2000" b="1" i="0" u="none" strike="noStrike" baseline="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endParaRPr lang="it-IT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12" name="Immagine 11"/>
          <p:cNvPicPr/>
          <p:nvPr/>
        </p:nvPicPr>
        <p:blipFill>
          <a:blip r:embed="rId6" cstate="print">
            <a:extLst>
              <a:ext uri="{28A0092B-C50C-407E-A947-70E740481C1C}">
                <a14:useLocalDpi xmlns:ve="http://schemas.openxmlformats.org/markup-compatibility/2006" xmlns:o="urn:schemas-microsoft-com:office:office" xmlns:m="http://schemas.openxmlformats.org/officeDocument/2006/math" xmlns:v="urn:schemas-microsoft-com:vml" xmlns:wp="http://schemas.openxmlformats.org/drawingml/2006/wordprocessingDrawing" xmlns:w10="urn:schemas-microsoft-com:office:word" xmlns:w="http://schemas.openxmlformats.org/wordprocessingml/2006/main" xmlns:wne="http://schemas.microsoft.com/office/word/2006/wordml" xmlns:xdr="http://schemas.openxmlformats.org/drawingml/2006/spreadsheetDrawing" xmlns:a14="http://schemas.microsoft.com/office/drawing/2010/main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2070100" y="6067425"/>
            <a:ext cx="6867525" cy="1038225"/>
          </a:xfrm>
          <a:prstGeom prst="rect">
            <a:avLst/>
          </a:prstGeom>
          <a:noFill/>
          <a:extLst>
            <a:ext uri="{909E8E84-426E-40DD-AFC4-6F175D3DCCD1}">
              <a14:hiddenFill xmlns:ve="http://schemas.openxmlformats.org/markup-compatibility/2006" xmlns:o="urn:schemas-microsoft-com:office:office" xmlns:m="http://schemas.openxmlformats.org/officeDocument/2006/math" xmlns:v="urn:schemas-microsoft-com:vml" xmlns:wp="http://schemas.openxmlformats.org/drawingml/2006/wordprocessingDrawing" xmlns:w10="urn:schemas-microsoft-com:office:word" xmlns:w="http://schemas.openxmlformats.org/wordprocessingml/2006/main" xmlns:wne="http://schemas.microsoft.com/office/word/2006/wordml" xmlns:xdr="http://schemas.openxmlformats.org/drawingml/2006/spreadsheetDrawing" xmlns:a14="http://schemas.microsoft.com/office/drawing/2010/main" xmlns="" xmlns:pic="http://schemas.openxmlformats.org/drawingml/2006/picture" xmlns:lc="http://schemas.openxmlformats.org/drawingml/2006/lockedCanvas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1311256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bject 24">
            <a:extLst>
              <a:ext uri="{FF2B5EF4-FFF2-40B4-BE49-F238E27FC236}">
                <a16:creationId xmlns:a16="http://schemas.microsoft.com/office/drawing/2014/main" xmlns="" id="{59382179-67ED-4644-9642-878334780CF0}"/>
              </a:ext>
            </a:extLst>
          </p:cNvPr>
          <p:cNvSpPr txBox="1"/>
          <p:nvPr/>
        </p:nvSpPr>
        <p:spPr>
          <a:xfrm>
            <a:off x="1755059" y="1183453"/>
            <a:ext cx="7183281" cy="8925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530"/>
              </a:lnSpc>
              <a:spcBef>
                <a:spcPts val="100"/>
              </a:spcBef>
            </a:pP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FONDO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ASILO,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spc="35" dirty="0">
                <a:solidFill>
                  <a:srgbClr val="0C3258"/>
                </a:solidFill>
                <a:latin typeface="Roboto"/>
                <a:cs typeface="Roboto"/>
              </a:rPr>
              <a:t>MIGRAZIONE</a:t>
            </a:r>
            <a:r>
              <a:rPr sz="900" b="1" spc="75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dirty="0">
                <a:solidFill>
                  <a:srgbClr val="0C3258"/>
                </a:solidFill>
                <a:latin typeface="Roboto"/>
                <a:cs typeface="Roboto"/>
              </a:rPr>
              <a:t>E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spc="35" dirty="0">
                <a:solidFill>
                  <a:srgbClr val="0C3258"/>
                </a:solidFill>
                <a:latin typeface="Roboto"/>
                <a:cs typeface="Roboto"/>
              </a:rPr>
              <a:t>INTEGRAZIONE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spc="30" dirty="0">
                <a:solidFill>
                  <a:srgbClr val="0C3258"/>
                </a:solidFill>
                <a:latin typeface="Roboto"/>
                <a:cs typeface="Roboto"/>
              </a:rPr>
              <a:t>(FAMI</a:t>
            </a:r>
            <a:r>
              <a:rPr lang="it-IT" sz="900" b="1" spc="75" dirty="0">
                <a:solidFill>
                  <a:srgbClr val="0C3258"/>
                </a:solidFill>
                <a:latin typeface="Roboto"/>
                <a:cs typeface="Roboto"/>
              </a:rPr>
              <a:t>) 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20</a:t>
            </a:r>
            <a:r>
              <a:rPr lang="it-IT" sz="900" b="1" spc="25" dirty="0">
                <a:solidFill>
                  <a:srgbClr val="0C3258"/>
                </a:solidFill>
                <a:latin typeface="Roboto"/>
                <a:cs typeface="Roboto"/>
              </a:rPr>
              <a:t>2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1-202</a:t>
            </a:r>
            <a:r>
              <a:rPr lang="it-IT" sz="900" b="1" spc="25" dirty="0">
                <a:solidFill>
                  <a:srgbClr val="0C3258"/>
                </a:solidFill>
                <a:latin typeface="Roboto"/>
                <a:cs typeface="Roboto"/>
              </a:rPr>
              <a:t>7</a:t>
            </a:r>
          </a:p>
          <a:p>
            <a:pPr algn="ctr">
              <a:lnSpc>
                <a:spcPts val="530"/>
              </a:lnSpc>
              <a:spcBef>
                <a:spcPts val="100"/>
              </a:spcBef>
            </a:pPr>
            <a:endParaRPr sz="900" dirty="0">
              <a:latin typeface="Roboto"/>
              <a:cs typeface="Roboto"/>
            </a:endParaRPr>
          </a:p>
          <a:p>
            <a:pPr marL="12065" marR="5080" algn="ctr">
              <a:lnSpc>
                <a:spcPts val="520"/>
              </a:lnSpc>
              <a:spcBef>
                <a:spcPts val="25"/>
              </a:spcBef>
            </a:pPr>
            <a:endParaRPr lang="it-IT" sz="900" spc="25" dirty="0">
              <a:solidFill>
                <a:srgbClr val="0C3258"/>
              </a:solidFill>
              <a:latin typeface="Roboto"/>
              <a:cs typeface="Roboto"/>
            </a:endParaRPr>
          </a:p>
          <a:p>
            <a:pPr algn="ctr"/>
            <a:r>
              <a:rPr lang="it-IT" sz="900" spc="70" dirty="0">
                <a:solidFill>
                  <a:srgbClr val="0C3258"/>
                </a:solidFill>
                <a:latin typeface="Roboto"/>
                <a:cs typeface="Roboto"/>
              </a:rPr>
              <a:t>Obiettivo Specifico 2. Migrazione Legale e Integrazione – Misura di attuazione 2.d) – Ambito di applicazione 2 m) – </a:t>
            </a:r>
          </a:p>
          <a:p>
            <a:pPr algn="ctr"/>
            <a:r>
              <a:rPr lang="it-IT" sz="900" spc="70" dirty="0">
                <a:solidFill>
                  <a:srgbClr val="0C3258"/>
                </a:solidFill>
                <a:latin typeface="Roboto"/>
                <a:cs typeface="Roboto"/>
              </a:rPr>
              <a:t>Intervento a) Capacity building, qualificazione e rafforzamento degli uffici pubblici</a:t>
            </a:r>
            <a:endParaRPr lang="it-IT" sz="900" spc="25" dirty="0">
              <a:solidFill>
                <a:srgbClr val="0C3258"/>
              </a:solidFill>
              <a:latin typeface="Roboto"/>
              <a:cs typeface="Roboto"/>
            </a:endParaRPr>
          </a:p>
          <a:p>
            <a:pPr marL="12065" marR="5080" algn="ctr">
              <a:lnSpc>
                <a:spcPts val="520"/>
              </a:lnSpc>
              <a:spcBef>
                <a:spcPts val="25"/>
              </a:spcBef>
            </a:pPr>
            <a:endParaRPr lang="it-IT" sz="900" spc="25" dirty="0">
              <a:solidFill>
                <a:srgbClr val="0C3258"/>
              </a:solidFill>
              <a:latin typeface="Roboto"/>
              <a:cs typeface="Roboto"/>
            </a:endParaRPr>
          </a:p>
          <a:p>
            <a:pPr marL="12065" marR="5080" algn="ctr">
              <a:lnSpc>
                <a:spcPts val="520"/>
              </a:lnSpc>
              <a:spcBef>
                <a:spcPts val="25"/>
              </a:spcBef>
            </a:pPr>
            <a:endParaRPr sz="900" dirty="0">
              <a:latin typeface="Roboto"/>
              <a:cs typeface="Roboto"/>
            </a:endParaRPr>
          </a:p>
          <a:p>
            <a:pPr algn="ctr">
              <a:lnSpc>
                <a:spcPts val="530"/>
              </a:lnSpc>
            </a:pP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"</a:t>
            </a:r>
            <a:r>
              <a:rPr lang="it-IT" sz="900" b="1" spc="25" dirty="0">
                <a:solidFill>
                  <a:srgbClr val="0C3258"/>
                </a:solidFill>
                <a:latin typeface="Roboto"/>
                <a:cs typeface="Roboto"/>
              </a:rPr>
              <a:t>M.I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.R</a:t>
            </a:r>
            <a:r>
              <a:rPr lang="it-IT" sz="900" b="1" spc="25" dirty="0">
                <a:solidFill>
                  <a:srgbClr val="0C3258"/>
                </a:solidFill>
                <a:latin typeface="Roboto"/>
                <a:cs typeface="Roboto"/>
              </a:rPr>
              <a:t>.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E.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lang="it-IT" sz="900" b="1" spc="70" dirty="0">
                <a:solidFill>
                  <a:srgbClr val="0C3258"/>
                </a:solidFill>
                <a:latin typeface="Roboto"/>
                <a:cs typeface="Roboto"/>
              </a:rPr>
              <a:t>- </a:t>
            </a:r>
            <a:r>
              <a:rPr lang="it-IT" sz="900" spc="70" dirty="0">
                <a:solidFill>
                  <a:srgbClr val="0C3258"/>
                </a:solidFill>
                <a:latin typeface="Roboto"/>
                <a:cs typeface="Roboto"/>
              </a:rPr>
              <a:t>MINORENNI IMMIGRATI RETI TERRITORIAL</a:t>
            </a:r>
            <a:r>
              <a:rPr lang="it-IT" sz="900" b="1" spc="70" dirty="0">
                <a:solidFill>
                  <a:srgbClr val="0C3258"/>
                </a:solidFill>
                <a:latin typeface="Roboto"/>
                <a:cs typeface="Roboto"/>
              </a:rPr>
              <a:t>I</a:t>
            </a:r>
            <a:r>
              <a:rPr sz="900" b="1" spc="30" dirty="0">
                <a:solidFill>
                  <a:srgbClr val="0C3258"/>
                </a:solidFill>
                <a:latin typeface="Roboto"/>
                <a:cs typeface="Roboto"/>
              </a:rPr>
              <a:t>"</a:t>
            </a:r>
            <a:endParaRPr sz="900" dirty="0">
              <a:latin typeface="Roboto"/>
              <a:cs typeface="Roboto"/>
            </a:endParaRPr>
          </a:p>
          <a:p>
            <a:pPr algn="ctr">
              <a:lnSpc>
                <a:spcPts val="530"/>
              </a:lnSpc>
            </a:pPr>
            <a:endParaRPr lang="it-IT" sz="900" spc="20" dirty="0">
              <a:solidFill>
                <a:srgbClr val="0C3258"/>
              </a:solidFill>
              <a:latin typeface="Roboto"/>
              <a:cs typeface="Roboto"/>
            </a:endParaRPr>
          </a:p>
          <a:p>
            <a:pPr algn="ctr">
              <a:lnSpc>
                <a:spcPts val="530"/>
              </a:lnSpc>
            </a:pPr>
            <a:r>
              <a:rPr sz="900" spc="20" dirty="0">
                <a:solidFill>
                  <a:srgbClr val="0C3258"/>
                </a:solidFill>
                <a:latin typeface="Roboto"/>
                <a:cs typeface="Roboto"/>
              </a:rPr>
              <a:t>PROG</a:t>
            </a:r>
            <a:r>
              <a:rPr lang="it-IT" sz="900" spc="2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spc="20" dirty="0">
                <a:solidFill>
                  <a:srgbClr val="0C3258"/>
                </a:solidFill>
                <a:latin typeface="Roboto"/>
                <a:cs typeface="Roboto"/>
              </a:rPr>
              <a:t>-</a:t>
            </a:r>
            <a:r>
              <a:rPr lang="it-IT" sz="900" spc="20" dirty="0">
                <a:solidFill>
                  <a:srgbClr val="0C3258"/>
                </a:solidFill>
                <a:latin typeface="Roboto"/>
                <a:cs typeface="Roboto"/>
              </a:rPr>
              <a:t>125</a:t>
            </a:r>
          </a:p>
          <a:p>
            <a:pPr algn="ctr">
              <a:lnSpc>
                <a:spcPts val="530"/>
              </a:lnSpc>
            </a:pPr>
            <a:endParaRPr lang="it-IT" sz="900" spc="20" dirty="0">
              <a:solidFill>
                <a:srgbClr val="0C3258"/>
              </a:solidFill>
              <a:latin typeface="Roboto"/>
              <a:cs typeface="Roboto"/>
            </a:endParaRPr>
          </a:p>
        </p:txBody>
      </p:sp>
      <p:pic>
        <p:nvPicPr>
          <p:cNvPr id="27" name="object 4">
            <a:extLst>
              <a:ext uri="{FF2B5EF4-FFF2-40B4-BE49-F238E27FC236}">
                <a16:creationId xmlns:a16="http://schemas.microsoft.com/office/drawing/2014/main" xmlns="" id="{1DC82E46-8D12-4D9A-A29E-49FC04BC570F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06460" y="220484"/>
            <a:ext cx="1153449" cy="697476"/>
          </a:xfrm>
          <a:prstGeom prst="rect">
            <a:avLst/>
          </a:prstGeom>
        </p:spPr>
      </p:pic>
      <p:sp>
        <p:nvSpPr>
          <p:cNvPr id="29" name="object 25">
            <a:extLst>
              <a:ext uri="{FF2B5EF4-FFF2-40B4-BE49-F238E27FC236}">
                <a16:creationId xmlns:a16="http://schemas.microsoft.com/office/drawing/2014/main" xmlns="" id="{1D466977-4AEE-49BF-9A04-B0CE84A0404A}"/>
              </a:ext>
            </a:extLst>
          </p:cNvPr>
          <p:cNvSpPr txBox="1"/>
          <p:nvPr/>
        </p:nvSpPr>
        <p:spPr>
          <a:xfrm>
            <a:off x="1559909" y="504098"/>
            <a:ext cx="1794598" cy="390491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47625" marR="5080" indent="-35560">
              <a:spcBef>
                <a:spcPts val="204"/>
              </a:spcBef>
            </a:pPr>
            <a:r>
              <a:rPr lang="it-IT" sz="1100" b="1" spc="20" dirty="0">
                <a:solidFill>
                  <a:srgbClr val="0C3258"/>
                </a:solidFill>
                <a:latin typeface="Trebuchet MS"/>
                <a:cs typeface="Trebuchet MS"/>
              </a:rPr>
              <a:t>Cofinanziato</a:t>
            </a:r>
          </a:p>
          <a:p>
            <a:pPr marL="47625" marR="5080" indent="-35560">
              <a:spcBef>
                <a:spcPts val="204"/>
              </a:spcBef>
            </a:pPr>
            <a:r>
              <a:rPr lang="it-IT" sz="1100" b="1" spc="20" dirty="0">
                <a:solidFill>
                  <a:srgbClr val="0C3258"/>
                </a:solidFill>
                <a:latin typeface="Trebuchet MS"/>
                <a:cs typeface="Trebuchet MS"/>
              </a:rPr>
              <a:t>dall’Unione Europea</a:t>
            </a:r>
            <a:endParaRPr sz="1100" dirty="0">
              <a:latin typeface="Trebuchet MS"/>
              <a:cs typeface="Trebuchet MS"/>
            </a:endParaRPr>
          </a:p>
        </p:txBody>
      </p:sp>
      <p:pic>
        <p:nvPicPr>
          <p:cNvPr id="30" name="object 3">
            <a:extLst>
              <a:ext uri="{FF2B5EF4-FFF2-40B4-BE49-F238E27FC236}">
                <a16:creationId xmlns:a16="http://schemas.microsoft.com/office/drawing/2014/main" xmlns="" id="{47C84053-459B-4699-94DF-D3DC95FEF64A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462408" y="225891"/>
            <a:ext cx="1655920" cy="673948"/>
          </a:xfrm>
          <a:prstGeom prst="rect">
            <a:avLst/>
          </a:prstGeom>
        </p:spPr>
      </p:pic>
      <p:pic>
        <p:nvPicPr>
          <p:cNvPr id="19" name="Picture 6">
            <a:extLst>
              <a:ext uri="{FF2B5EF4-FFF2-40B4-BE49-F238E27FC236}">
                <a16:creationId xmlns:a16="http://schemas.microsoft.com/office/drawing/2014/main" xmlns="" id="{184298DA-B65C-4235-8D3B-B2862983BC49}"/>
              </a:ext>
            </a:extLst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540976" y="336622"/>
            <a:ext cx="1310005" cy="591185"/>
          </a:xfrm>
          <a:prstGeom prst="rect">
            <a:avLst/>
          </a:prstGeom>
        </p:spPr>
      </p:pic>
      <p:sp>
        <p:nvSpPr>
          <p:cNvPr id="17" name="CasellaDiTesto 16">
            <a:extLst>
              <a:ext uri="{FF2B5EF4-FFF2-40B4-BE49-F238E27FC236}">
                <a16:creationId xmlns:a16="http://schemas.microsoft.com/office/drawing/2014/main" xmlns="" id="{E49BA0BB-71FE-D7C2-8EFC-8BCC939A9E0B}"/>
              </a:ext>
            </a:extLst>
          </p:cNvPr>
          <p:cNvSpPr txBox="1"/>
          <p:nvPr/>
        </p:nvSpPr>
        <p:spPr>
          <a:xfrm>
            <a:off x="406460" y="2181225"/>
            <a:ext cx="10134600" cy="53435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/>
            <a:r>
              <a:rPr lang="it-IT" sz="1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"/>
                <a:ea typeface="STKaiti" panose="020B0503020204020204" pitchFamily="2" charset="-122"/>
              </a:rPr>
              <a:t>WP1 </a:t>
            </a:r>
            <a:r>
              <a:rPr lang="it-IT" sz="1600" b="1" dirty="0">
                <a:solidFill>
                  <a:schemeClr val="tx2"/>
                </a:solidFill>
                <a:latin typeface="Abadi"/>
              </a:rPr>
              <a:t>Rafforzamento della rete integrata (pubblico – privata) per contrastare i fenomeni della povertà educativa, dell'abbandono scolastico e del fallimento formativo valorizzando le esperienze educative/formative del territorio</a:t>
            </a:r>
          </a:p>
          <a:p>
            <a:pPr lvl="0" algn="ctr"/>
            <a:endParaRPr lang="it-IT" sz="1600" b="1" dirty="0">
              <a:solidFill>
                <a:schemeClr val="tx2"/>
              </a:solidFill>
              <a:latin typeface="Abadi"/>
            </a:endParaRPr>
          </a:p>
          <a:p>
            <a:pPr algn="ctr"/>
            <a:r>
              <a:rPr lang="it-IT" sz="1600" b="1" dirty="0">
                <a:solidFill>
                  <a:schemeClr val="accent1">
                    <a:lumMod val="75000"/>
                  </a:schemeClr>
                </a:solidFill>
                <a:latin typeface="Abadi"/>
                <a:ea typeface="STKaiti" panose="020B0503020204020204" pitchFamily="2" charset="-122"/>
              </a:rPr>
              <a:t>OS - </a:t>
            </a:r>
            <a:r>
              <a:rPr lang="it-IT" sz="1600" b="1" dirty="0">
                <a:solidFill>
                  <a:schemeClr val="accent1">
                    <a:lumMod val="75000"/>
                  </a:schemeClr>
                </a:solidFill>
                <a:latin typeface="Abadi"/>
              </a:rPr>
              <a:t>Realizzare/implementare Patti territoriali per la Formazione al fine di attivare processi locali di </a:t>
            </a:r>
            <a:r>
              <a:rPr lang="it-IT" sz="1600" b="1" dirty="0" err="1">
                <a:solidFill>
                  <a:schemeClr val="accent1">
                    <a:lumMod val="75000"/>
                  </a:schemeClr>
                </a:solidFill>
                <a:latin typeface="Abadi"/>
              </a:rPr>
              <a:t>governance</a:t>
            </a:r>
            <a:r>
              <a:rPr lang="it-IT" sz="1600" b="1" dirty="0">
                <a:solidFill>
                  <a:schemeClr val="accent1">
                    <a:lumMod val="75000"/>
                  </a:schemeClr>
                </a:solidFill>
                <a:latin typeface="Abadi"/>
              </a:rPr>
              <a:t> integrati tra pubblico e privato per contrastare e prevenire i fenomeni della povertà educativa, dell'abbandono scolastico e del fallimento formativo per il target 14 – 18 anni  </a:t>
            </a:r>
          </a:p>
          <a:p>
            <a:pPr algn="ctr"/>
            <a:endParaRPr lang="it-IT" sz="1600" b="1" dirty="0">
              <a:solidFill>
                <a:schemeClr val="accent1">
                  <a:lumMod val="75000"/>
                </a:schemeClr>
              </a:solidFill>
              <a:latin typeface="Abadi"/>
            </a:endParaRPr>
          </a:p>
          <a:p>
            <a:pPr lvl="0" algn="just"/>
            <a:r>
              <a:rPr lang="it-IT" sz="1600" b="1" dirty="0">
                <a:solidFill>
                  <a:srgbClr val="7030A0"/>
                </a:solidFill>
                <a:latin typeface="Abadi"/>
              </a:rPr>
              <a:t>Attivati n. </a:t>
            </a:r>
            <a:r>
              <a:rPr lang="it-IT" b="1" u="sng" dirty="0">
                <a:solidFill>
                  <a:srgbClr val="7030A0"/>
                </a:solidFill>
                <a:latin typeface="Abadi"/>
              </a:rPr>
              <a:t>7 tavoli territoriali </a:t>
            </a:r>
            <a:r>
              <a:rPr lang="it-IT" sz="1600" b="1" dirty="0">
                <a:solidFill>
                  <a:srgbClr val="7030A0"/>
                </a:solidFill>
                <a:latin typeface="Abadi"/>
              </a:rPr>
              <a:t>per l’elaborazione di altrettanti “Patti per la Formazione” con famiglie e ragazzi/e, enti locali, terzo settore, istituzioni scolastiche per attuare programmi integrati di interventi a supporto dei minorenni stranieri nell’accesso alle opportunità di formazione e di contrasto della dispersione scolastica e povertà educativa.</a:t>
            </a:r>
          </a:p>
          <a:p>
            <a:pPr lvl="0" algn="just"/>
            <a:endParaRPr lang="it-IT" sz="1600" b="1" dirty="0">
              <a:solidFill>
                <a:srgbClr val="7030A0"/>
              </a:solidFill>
              <a:latin typeface="Abadi"/>
            </a:endParaRPr>
          </a:p>
          <a:p>
            <a:pPr lvl="0" algn="just"/>
            <a:r>
              <a:rPr lang="it-IT" sz="1600" b="1" dirty="0">
                <a:solidFill>
                  <a:srgbClr val="7030A0"/>
                </a:solidFill>
                <a:latin typeface="Abadi"/>
              </a:rPr>
              <a:t>Gli operatori avranno una funzione di facilitazione e di capacitazione delle reti locali favorendo la sinergia tra mondo sociale e mondo dell’istruzione/formazione </a:t>
            </a:r>
          </a:p>
          <a:p>
            <a:pPr lvl="0" algn="ctr"/>
            <a:endParaRPr lang="it-IT" sz="1600" b="1" dirty="0">
              <a:solidFill>
                <a:srgbClr val="7030A0"/>
              </a:solidFill>
              <a:latin typeface="Abadi"/>
            </a:endParaRPr>
          </a:p>
          <a:p>
            <a:pPr lvl="0" algn="r"/>
            <a:r>
              <a:rPr lang="it-IT" sz="1600" b="1" dirty="0">
                <a:solidFill>
                  <a:srgbClr val="00B0F0"/>
                </a:solidFill>
                <a:latin typeface="Abadi"/>
              </a:rPr>
              <a:t>Durata: dal 2 al 22 mese (agosto 2024 – aprile 2026)</a:t>
            </a:r>
          </a:p>
          <a:p>
            <a:pPr algn="ctr"/>
            <a:endParaRPr lang="it-IT" sz="1600" b="1" dirty="0">
              <a:solidFill>
                <a:srgbClr val="7030A0"/>
              </a:solidFill>
              <a:latin typeface="Abadi"/>
            </a:endParaRPr>
          </a:p>
          <a:p>
            <a:pPr algn="ctr"/>
            <a:endParaRPr lang="it-IT" sz="1600" b="1" dirty="0">
              <a:solidFill>
                <a:srgbClr val="7030A0"/>
              </a:solidFill>
              <a:latin typeface="Abadi"/>
            </a:endParaRPr>
          </a:p>
          <a:p>
            <a:pPr lvl="0" algn="ctr"/>
            <a:r>
              <a:rPr lang="it-IT" sz="1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"/>
                <a:ea typeface="STKaiti" panose="020B0503020204020204" pitchFamily="2" charset="-122"/>
              </a:rPr>
              <a:t> </a:t>
            </a:r>
            <a:r>
              <a:rPr lang="it-IT" sz="1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"/>
              </a:rPr>
              <a:t>  </a:t>
            </a:r>
            <a:endParaRPr lang="it-IT" sz="1600" b="1" dirty="0">
              <a:solidFill>
                <a:schemeClr val="tx2"/>
              </a:solidFill>
              <a:latin typeface="Abadi"/>
            </a:endParaRPr>
          </a:p>
          <a:p>
            <a:r>
              <a:rPr lang="it-IT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badi"/>
                <a:ea typeface="STKaiti" panose="020B0503020204020204" pitchFamily="2" charset="-122"/>
              </a:rPr>
              <a:t>   </a:t>
            </a:r>
          </a:p>
        </p:txBody>
      </p:sp>
      <p:pic>
        <p:nvPicPr>
          <p:cNvPr id="12" name="Immagine 11"/>
          <p:cNvPicPr/>
          <p:nvPr/>
        </p:nvPicPr>
        <p:blipFill>
          <a:blip r:embed="rId6" cstate="print">
            <a:extLst>
              <a:ext uri="{28A0092B-C50C-407E-A947-70E740481C1C}">
                <a14:useLocalDpi xmlns:ve="http://schemas.openxmlformats.org/markup-compatibility/2006" xmlns:o="urn:schemas-microsoft-com:office:office" xmlns:m="http://schemas.openxmlformats.org/officeDocument/2006/math" xmlns:v="urn:schemas-microsoft-com:vml" xmlns:wp="http://schemas.openxmlformats.org/drawingml/2006/wordprocessingDrawing" xmlns:w10="urn:schemas-microsoft-com:office:word" xmlns:w="http://schemas.openxmlformats.org/wordprocessingml/2006/main" xmlns:wne="http://schemas.microsoft.com/office/word/2006/wordml" xmlns:xdr="http://schemas.openxmlformats.org/drawingml/2006/spreadsheetDrawing" xmlns:a14="http://schemas.microsoft.com/office/drawing/2010/main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993900" y="6524625"/>
            <a:ext cx="6867525" cy="1038225"/>
          </a:xfrm>
          <a:prstGeom prst="rect">
            <a:avLst/>
          </a:prstGeom>
          <a:noFill/>
          <a:extLst>
            <a:ext uri="{909E8E84-426E-40DD-AFC4-6F175D3DCCD1}">
              <a14:hiddenFill xmlns:ve="http://schemas.openxmlformats.org/markup-compatibility/2006" xmlns:o="urn:schemas-microsoft-com:office:office" xmlns:m="http://schemas.openxmlformats.org/officeDocument/2006/math" xmlns:v="urn:schemas-microsoft-com:vml" xmlns:wp="http://schemas.openxmlformats.org/drawingml/2006/wordprocessingDrawing" xmlns:w10="urn:schemas-microsoft-com:office:word" xmlns:w="http://schemas.openxmlformats.org/wordprocessingml/2006/main" xmlns:wne="http://schemas.microsoft.com/office/word/2006/wordml" xmlns:xdr="http://schemas.openxmlformats.org/drawingml/2006/spreadsheetDrawing" xmlns:a14="http://schemas.microsoft.com/office/drawing/2010/main" xmlns="" xmlns:pic="http://schemas.openxmlformats.org/drawingml/2006/picture" xmlns:lc="http://schemas.openxmlformats.org/drawingml/2006/lockedCanvas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9789255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bject 24">
            <a:extLst>
              <a:ext uri="{FF2B5EF4-FFF2-40B4-BE49-F238E27FC236}">
                <a16:creationId xmlns:a16="http://schemas.microsoft.com/office/drawing/2014/main" xmlns="" id="{59382179-67ED-4644-9642-878334780CF0}"/>
              </a:ext>
            </a:extLst>
          </p:cNvPr>
          <p:cNvSpPr txBox="1"/>
          <p:nvPr/>
        </p:nvSpPr>
        <p:spPr>
          <a:xfrm>
            <a:off x="1755059" y="1183453"/>
            <a:ext cx="7183281" cy="8925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530"/>
              </a:lnSpc>
              <a:spcBef>
                <a:spcPts val="100"/>
              </a:spcBef>
            </a:pP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FONDO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ASILO,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spc="35" dirty="0">
                <a:solidFill>
                  <a:srgbClr val="0C3258"/>
                </a:solidFill>
                <a:latin typeface="Roboto"/>
                <a:cs typeface="Roboto"/>
              </a:rPr>
              <a:t>MIGRAZIONE</a:t>
            </a:r>
            <a:r>
              <a:rPr sz="900" b="1" spc="75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dirty="0">
                <a:solidFill>
                  <a:srgbClr val="0C3258"/>
                </a:solidFill>
                <a:latin typeface="Roboto"/>
                <a:cs typeface="Roboto"/>
              </a:rPr>
              <a:t>E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spc="35" dirty="0">
                <a:solidFill>
                  <a:srgbClr val="0C3258"/>
                </a:solidFill>
                <a:latin typeface="Roboto"/>
                <a:cs typeface="Roboto"/>
              </a:rPr>
              <a:t>INTEGRAZIONE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spc="30" dirty="0">
                <a:solidFill>
                  <a:srgbClr val="0C3258"/>
                </a:solidFill>
                <a:latin typeface="Roboto"/>
                <a:cs typeface="Roboto"/>
              </a:rPr>
              <a:t>(FAMI</a:t>
            </a:r>
            <a:r>
              <a:rPr lang="it-IT" sz="900" b="1" spc="75" dirty="0">
                <a:solidFill>
                  <a:srgbClr val="0C3258"/>
                </a:solidFill>
                <a:latin typeface="Roboto"/>
                <a:cs typeface="Roboto"/>
              </a:rPr>
              <a:t>) 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20</a:t>
            </a:r>
            <a:r>
              <a:rPr lang="it-IT" sz="900" b="1" spc="25" dirty="0">
                <a:solidFill>
                  <a:srgbClr val="0C3258"/>
                </a:solidFill>
                <a:latin typeface="Roboto"/>
                <a:cs typeface="Roboto"/>
              </a:rPr>
              <a:t>2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1-202</a:t>
            </a:r>
            <a:r>
              <a:rPr lang="it-IT" sz="900" b="1" spc="25" dirty="0">
                <a:solidFill>
                  <a:srgbClr val="0C3258"/>
                </a:solidFill>
                <a:latin typeface="Roboto"/>
                <a:cs typeface="Roboto"/>
              </a:rPr>
              <a:t>7</a:t>
            </a:r>
          </a:p>
          <a:p>
            <a:pPr algn="ctr">
              <a:lnSpc>
                <a:spcPts val="530"/>
              </a:lnSpc>
              <a:spcBef>
                <a:spcPts val="100"/>
              </a:spcBef>
            </a:pPr>
            <a:endParaRPr sz="900" dirty="0">
              <a:latin typeface="Roboto"/>
              <a:cs typeface="Roboto"/>
            </a:endParaRPr>
          </a:p>
          <a:p>
            <a:pPr marL="12065" marR="5080" algn="ctr">
              <a:lnSpc>
                <a:spcPts val="520"/>
              </a:lnSpc>
              <a:spcBef>
                <a:spcPts val="25"/>
              </a:spcBef>
            </a:pPr>
            <a:endParaRPr lang="it-IT" sz="900" spc="25" dirty="0">
              <a:solidFill>
                <a:srgbClr val="0C3258"/>
              </a:solidFill>
              <a:latin typeface="Roboto"/>
              <a:cs typeface="Roboto"/>
            </a:endParaRPr>
          </a:p>
          <a:p>
            <a:pPr algn="ctr"/>
            <a:r>
              <a:rPr lang="it-IT" sz="900" spc="70" dirty="0">
                <a:solidFill>
                  <a:srgbClr val="0C3258"/>
                </a:solidFill>
                <a:latin typeface="Roboto"/>
                <a:cs typeface="Roboto"/>
              </a:rPr>
              <a:t>Obiettivo Specifico 2. Migrazione Legale e Integrazione – Misura di attuazione 2.d) – Ambito di applicazione 2 m) – </a:t>
            </a:r>
          </a:p>
          <a:p>
            <a:pPr algn="ctr"/>
            <a:r>
              <a:rPr lang="it-IT" sz="900" spc="70" dirty="0">
                <a:solidFill>
                  <a:srgbClr val="0C3258"/>
                </a:solidFill>
                <a:latin typeface="Roboto"/>
                <a:cs typeface="Roboto"/>
              </a:rPr>
              <a:t>Intervento a) Capacity building, qualificazione e rafforzamento degli uffici pubblici</a:t>
            </a:r>
            <a:endParaRPr lang="it-IT" sz="900" spc="25" dirty="0">
              <a:solidFill>
                <a:srgbClr val="0C3258"/>
              </a:solidFill>
              <a:latin typeface="Roboto"/>
              <a:cs typeface="Roboto"/>
            </a:endParaRPr>
          </a:p>
          <a:p>
            <a:pPr marL="12065" marR="5080" algn="ctr">
              <a:lnSpc>
                <a:spcPts val="520"/>
              </a:lnSpc>
              <a:spcBef>
                <a:spcPts val="25"/>
              </a:spcBef>
            </a:pPr>
            <a:endParaRPr lang="it-IT" sz="900" spc="25" dirty="0">
              <a:solidFill>
                <a:srgbClr val="0C3258"/>
              </a:solidFill>
              <a:latin typeface="Roboto"/>
              <a:cs typeface="Roboto"/>
            </a:endParaRPr>
          </a:p>
          <a:p>
            <a:pPr marL="12065" marR="5080" algn="ctr">
              <a:lnSpc>
                <a:spcPts val="520"/>
              </a:lnSpc>
              <a:spcBef>
                <a:spcPts val="25"/>
              </a:spcBef>
            </a:pPr>
            <a:endParaRPr sz="900" dirty="0">
              <a:latin typeface="Roboto"/>
              <a:cs typeface="Roboto"/>
            </a:endParaRPr>
          </a:p>
          <a:p>
            <a:pPr algn="ctr">
              <a:lnSpc>
                <a:spcPts val="530"/>
              </a:lnSpc>
            </a:pP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"</a:t>
            </a:r>
            <a:r>
              <a:rPr lang="it-IT" sz="900" b="1" spc="25" dirty="0">
                <a:solidFill>
                  <a:srgbClr val="0C3258"/>
                </a:solidFill>
                <a:latin typeface="Roboto"/>
                <a:cs typeface="Roboto"/>
              </a:rPr>
              <a:t>M.I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.R</a:t>
            </a:r>
            <a:r>
              <a:rPr lang="it-IT" sz="900" b="1" spc="25" dirty="0">
                <a:solidFill>
                  <a:srgbClr val="0C3258"/>
                </a:solidFill>
                <a:latin typeface="Roboto"/>
                <a:cs typeface="Roboto"/>
              </a:rPr>
              <a:t>.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E.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lang="it-IT" sz="900" b="1" spc="70" dirty="0">
                <a:solidFill>
                  <a:srgbClr val="0C3258"/>
                </a:solidFill>
                <a:latin typeface="Roboto"/>
                <a:cs typeface="Roboto"/>
              </a:rPr>
              <a:t>- </a:t>
            </a:r>
            <a:r>
              <a:rPr lang="it-IT" sz="900" spc="70" dirty="0">
                <a:solidFill>
                  <a:srgbClr val="0C3258"/>
                </a:solidFill>
                <a:latin typeface="Roboto"/>
                <a:cs typeface="Roboto"/>
              </a:rPr>
              <a:t>MINORENNI IMMIGRATI RETI TERRITORIAL</a:t>
            </a:r>
            <a:r>
              <a:rPr lang="it-IT" sz="900" b="1" spc="70" dirty="0">
                <a:solidFill>
                  <a:srgbClr val="0C3258"/>
                </a:solidFill>
                <a:latin typeface="Roboto"/>
                <a:cs typeface="Roboto"/>
              </a:rPr>
              <a:t>I</a:t>
            </a:r>
            <a:r>
              <a:rPr sz="900" b="1" spc="30" dirty="0">
                <a:solidFill>
                  <a:srgbClr val="0C3258"/>
                </a:solidFill>
                <a:latin typeface="Roboto"/>
                <a:cs typeface="Roboto"/>
              </a:rPr>
              <a:t>"</a:t>
            </a:r>
            <a:endParaRPr sz="900" dirty="0">
              <a:latin typeface="Roboto"/>
              <a:cs typeface="Roboto"/>
            </a:endParaRPr>
          </a:p>
          <a:p>
            <a:pPr algn="ctr">
              <a:lnSpc>
                <a:spcPts val="530"/>
              </a:lnSpc>
            </a:pPr>
            <a:endParaRPr lang="it-IT" sz="900" spc="20" dirty="0">
              <a:solidFill>
                <a:srgbClr val="0C3258"/>
              </a:solidFill>
              <a:latin typeface="Roboto"/>
              <a:cs typeface="Roboto"/>
            </a:endParaRPr>
          </a:p>
          <a:p>
            <a:pPr algn="ctr">
              <a:lnSpc>
                <a:spcPts val="530"/>
              </a:lnSpc>
            </a:pPr>
            <a:r>
              <a:rPr sz="900" spc="20" dirty="0">
                <a:solidFill>
                  <a:srgbClr val="0C3258"/>
                </a:solidFill>
                <a:latin typeface="Roboto"/>
                <a:cs typeface="Roboto"/>
              </a:rPr>
              <a:t>PROG</a:t>
            </a:r>
            <a:r>
              <a:rPr lang="it-IT" sz="900" spc="2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spc="20" dirty="0">
                <a:solidFill>
                  <a:srgbClr val="0C3258"/>
                </a:solidFill>
                <a:latin typeface="Roboto"/>
                <a:cs typeface="Roboto"/>
              </a:rPr>
              <a:t>-</a:t>
            </a:r>
            <a:r>
              <a:rPr lang="it-IT" sz="900" spc="20" dirty="0">
                <a:solidFill>
                  <a:srgbClr val="0C3258"/>
                </a:solidFill>
                <a:latin typeface="Roboto"/>
                <a:cs typeface="Roboto"/>
              </a:rPr>
              <a:t>125</a:t>
            </a:r>
          </a:p>
          <a:p>
            <a:pPr algn="ctr">
              <a:lnSpc>
                <a:spcPts val="530"/>
              </a:lnSpc>
            </a:pPr>
            <a:endParaRPr lang="it-IT" sz="900" spc="20" dirty="0">
              <a:solidFill>
                <a:srgbClr val="0C3258"/>
              </a:solidFill>
              <a:latin typeface="Roboto"/>
              <a:cs typeface="Roboto"/>
            </a:endParaRPr>
          </a:p>
        </p:txBody>
      </p:sp>
      <p:pic>
        <p:nvPicPr>
          <p:cNvPr id="27" name="object 4">
            <a:extLst>
              <a:ext uri="{FF2B5EF4-FFF2-40B4-BE49-F238E27FC236}">
                <a16:creationId xmlns:a16="http://schemas.microsoft.com/office/drawing/2014/main" xmlns="" id="{1DC82E46-8D12-4D9A-A29E-49FC04BC570F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06460" y="220484"/>
            <a:ext cx="1153449" cy="697476"/>
          </a:xfrm>
          <a:prstGeom prst="rect">
            <a:avLst/>
          </a:prstGeom>
        </p:spPr>
      </p:pic>
      <p:sp>
        <p:nvSpPr>
          <p:cNvPr id="29" name="object 25">
            <a:extLst>
              <a:ext uri="{FF2B5EF4-FFF2-40B4-BE49-F238E27FC236}">
                <a16:creationId xmlns:a16="http://schemas.microsoft.com/office/drawing/2014/main" xmlns="" id="{1D466977-4AEE-49BF-9A04-B0CE84A0404A}"/>
              </a:ext>
            </a:extLst>
          </p:cNvPr>
          <p:cNvSpPr txBox="1"/>
          <p:nvPr/>
        </p:nvSpPr>
        <p:spPr>
          <a:xfrm>
            <a:off x="1559909" y="504098"/>
            <a:ext cx="1794598" cy="390491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47625" marR="5080" indent="-35560">
              <a:spcBef>
                <a:spcPts val="204"/>
              </a:spcBef>
            </a:pPr>
            <a:r>
              <a:rPr lang="it-IT" sz="1100" b="1" spc="20" dirty="0">
                <a:solidFill>
                  <a:srgbClr val="0C3258"/>
                </a:solidFill>
                <a:latin typeface="Trebuchet MS"/>
                <a:cs typeface="Trebuchet MS"/>
              </a:rPr>
              <a:t>Cofinanziato</a:t>
            </a:r>
          </a:p>
          <a:p>
            <a:pPr marL="47625" marR="5080" indent="-35560">
              <a:spcBef>
                <a:spcPts val="204"/>
              </a:spcBef>
            </a:pPr>
            <a:r>
              <a:rPr lang="it-IT" sz="1100" b="1" spc="20" dirty="0">
                <a:solidFill>
                  <a:srgbClr val="0C3258"/>
                </a:solidFill>
                <a:latin typeface="Trebuchet MS"/>
                <a:cs typeface="Trebuchet MS"/>
              </a:rPr>
              <a:t>dall’Unione Europea</a:t>
            </a:r>
            <a:endParaRPr sz="1100" dirty="0">
              <a:latin typeface="Trebuchet MS"/>
              <a:cs typeface="Trebuchet MS"/>
            </a:endParaRPr>
          </a:p>
        </p:txBody>
      </p:sp>
      <p:pic>
        <p:nvPicPr>
          <p:cNvPr id="30" name="object 3">
            <a:extLst>
              <a:ext uri="{FF2B5EF4-FFF2-40B4-BE49-F238E27FC236}">
                <a16:creationId xmlns:a16="http://schemas.microsoft.com/office/drawing/2014/main" xmlns="" id="{47C84053-459B-4699-94DF-D3DC95FEF64A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462408" y="225891"/>
            <a:ext cx="1655920" cy="673948"/>
          </a:xfrm>
          <a:prstGeom prst="rect">
            <a:avLst/>
          </a:prstGeom>
        </p:spPr>
      </p:pic>
      <p:pic>
        <p:nvPicPr>
          <p:cNvPr id="19" name="Picture 6">
            <a:extLst>
              <a:ext uri="{FF2B5EF4-FFF2-40B4-BE49-F238E27FC236}">
                <a16:creationId xmlns:a16="http://schemas.microsoft.com/office/drawing/2014/main" xmlns="" id="{184298DA-B65C-4235-8D3B-B2862983BC49}"/>
              </a:ext>
            </a:extLst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540976" y="336622"/>
            <a:ext cx="1310005" cy="591185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xmlns="" id="{3BF2E151-AE86-E115-0622-9F7417A8ACA0}"/>
              </a:ext>
            </a:extLst>
          </p:cNvPr>
          <p:cNvSpPr txBox="1"/>
          <p:nvPr/>
        </p:nvSpPr>
        <p:spPr>
          <a:xfrm>
            <a:off x="2744178" y="2237191"/>
            <a:ext cx="534572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it-IT" sz="1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"/>
                <a:ea typeface="STKaiti" panose="020B0503020204020204" pitchFamily="2" charset="-122"/>
              </a:rPr>
              <a:t>WP1 </a:t>
            </a:r>
            <a:r>
              <a:rPr lang="it-IT" sz="1800" b="1" dirty="0">
                <a:solidFill>
                  <a:schemeClr val="tx2"/>
                </a:solidFill>
                <a:latin typeface="Abadi"/>
              </a:rPr>
              <a:t>Rafforzamento della rete integrata - TASK</a:t>
            </a:r>
          </a:p>
        </p:txBody>
      </p:sp>
      <p:graphicFrame>
        <p:nvGraphicFramePr>
          <p:cNvPr id="16" name="Tabell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5669447"/>
              </p:ext>
            </p:extLst>
          </p:nvPr>
        </p:nvGraphicFramePr>
        <p:xfrm>
          <a:off x="698499" y="2729386"/>
          <a:ext cx="9296400" cy="35097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968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6242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8429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200" dirty="0">
                          <a:latin typeface="Abadi"/>
                          <a:ea typeface="Calibri"/>
                          <a:cs typeface="Times New Roman"/>
                        </a:rPr>
                        <a:t>Task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200">
                          <a:latin typeface="Abadi"/>
                          <a:ea typeface="Calibri"/>
                          <a:cs typeface="Times New Roman"/>
                        </a:rPr>
                        <a:t>Inizio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200">
                          <a:latin typeface="Abadi"/>
                          <a:ea typeface="Calibri"/>
                          <a:cs typeface="Times New Roman"/>
                        </a:rPr>
                        <a:t>Fine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200" dirty="0">
                          <a:latin typeface="Abadi"/>
                          <a:ea typeface="Arial"/>
                          <a:cs typeface="Times New Roman"/>
                        </a:rPr>
                        <a:t>Tavoli di lavoro - </a:t>
                      </a:r>
                      <a:r>
                        <a:rPr lang="it-IT" sz="2200" dirty="0">
                          <a:solidFill>
                            <a:srgbClr val="000000"/>
                          </a:solidFill>
                          <a:latin typeface="Abadi"/>
                          <a:ea typeface="Arial"/>
                          <a:cs typeface="Times New Roman"/>
                        </a:rPr>
                        <a:t>Patti territoriali per la Formazione</a:t>
                      </a:r>
                      <a:endParaRPr lang="it-IT" sz="2200" dirty="0">
                        <a:latin typeface="Abadi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200" dirty="0">
                          <a:latin typeface="Abadi"/>
                          <a:ea typeface="Arial"/>
                          <a:cs typeface="Times New Roman"/>
                        </a:rPr>
                        <a:t>Ago 24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200" dirty="0" err="1">
                          <a:latin typeface="Abadi"/>
                          <a:ea typeface="Arial"/>
                          <a:cs typeface="Times New Roman"/>
                        </a:rPr>
                        <a:t>Gen</a:t>
                      </a:r>
                      <a:r>
                        <a:rPr lang="it-IT" sz="2200" dirty="0">
                          <a:latin typeface="Abadi"/>
                          <a:ea typeface="Arial"/>
                          <a:cs typeface="Times New Roman"/>
                        </a:rPr>
                        <a:t> 25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200" dirty="0">
                          <a:latin typeface="Abadi"/>
                          <a:ea typeface="Arial"/>
                          <a:cs typeface="Times New Roman"/>
                        </a:rPr>
                        <a:t>Analisi e riprogrammazione del lavoro di rete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200" dirty="0" err="1">
                          <a:latin typeface="Abadi"/>
                          <a:ea typeface="Arial"/>
                          <a:cs typeface="Times New Roman"/>
                        </a:rPr>
                        <a:t>Feb</a:t>
                      </a:r>
                      <a:r>
                        <a:rPr lang="it-IT" sz="2200" dirty="0">
                          <a:latin typeface="Abadi"/>
                          <a:ea typeface="Arial"/>
                          <a:cs typeface="Times New Roman"/>
                        </a:rPr>
                        <a:t> 25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200" dirty="0" err="1">
                          <a:latin typeface="Abadi"/>
                          <a:ea typeface="Arial"/>
                          <a:cs typeface="Times New Roman"/>
                        </a:rPr>
                        <a:t>Feb</a:t>
                      </a:r>
                      <a:r>
                        <a:rPr lang="it-IT" sz="2200" dirty="0">
                          <a:latin typeface="Abadi"/>
                          <a:ea typeface="Arial"/>
                          <a:cs typeface="Times New Roman"/>
                        </a:rPr>
                        <a:t> 25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200">
                          <a:latin typeface="Abadi"/>
                          <a:ea typeface="Arial"/>
                          <a:cs typeface="Times New Roman"/>
                        </a:rPr>
                        <a:t>Implementazione dei Tavoli di lavoro-Patti territoriali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200" dirty="0">
                          <a:latin typeface="Abadi"/>
                          <a:ea typeface="Arial"/>
                          <a:cs typeface="Times New Roman"/>
                        </a:rPr>
                        <a:t>Mar 25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200" dirty="0">
                          <a:latin typeface="Abadi"/>
                          <a:ea typeface="Arial"/>
                          <a:cs typeface="Times New Roman"/>
                        </a:rPr>
                        <a:t>Ago 25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200" dirty="0">
                          <a:latin typeface="Abadi"/>
                          <a:ea typeface="Arial"/>
                          <a:cs typeface="Times New Roman"/>
                        </a:rPr>
                        <a:t>Analisi e riprogrammazione del lavoro di rete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200" dirty="0" err="1">
                          <a:latin typeface="Abadi"/>
                          <a:ea typeface="Arial"/>
                          <a:cs typeface="Times New Roman"/>
                        </a:rPr>
                        <a:t>Sett</a:t>
                      </a:r>
                      <a:r>
                        <a:rPr lang="it-IT" sz="2200" dirty="0">
                          <a:latin typeface="Abadi"/>
                          <a:ea typeface="Arial"/>
                          <a:cs typeface="Times New Roman"/>
                        </a:rPr>
                        <a:t> 25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200" dirty="0" err="1">
                          <a:latin typeface="Abadi"/>
                          <a:ea typeface="Arial"/>
                          <a:cs typeface="Times New Roman"/>
                        </a:rPr>
                        <a:t>Sett</a:t>
                      </a:r>
                      <a:r>
                        <a:rPr lang="it-IT" sz="2200" dirty="0">
                          <a:latin typeface="Abadi"/>
                          <a:ea typeface="Arial"/>
                          <a:cs typeface="Times New Roman"/>
                        </a:rPr>
                        <a:t> 25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200">
                          <a:latin typeface="Abadi"/>
                          <a:ea typeface="Arial"/>
                          <a:cs typeface="Times New Roman"/>
                        </a:rPr>
                        <a:t>Potenziamento dei Tavoli di lavoro-Patti territoriali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200" dirty="0" err="1">
                          <a:latin typeface="Abadi"/>
                          <a:ea typeface="Arial"/>
                          <a:cs typeface="Times New Roman"/>
                        </a:rPr>
                        <a:t>Ott</a:t>
                      </a:r>
                      <a:r>
                        <a:rPr lang="it-IT" sz="2200" dirty="0">
                          <a:latin typeface="Abadi"/>
                          <a:ea typeface="Arial"/>
                          <a:cs typeface="Times New Roman"/>
                        </a:rPr>
                        <a:t> 25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200" dirty="0" err="1">
                          <a:latin typeface="Abadi"/>
                          <a:ea typeface="Arial"/>
                          <a:cs typeface="Times New Roman"/>
                        </a:rPr>
                        <a:t>Feb</a:t>
                      </a:r>
                      <a:r>
                        <a:rPr lang="it-IT" sz="2200" dirty="0">
                          <a:latin typeface="Abadi"/>
                          <a:ea typeface="Arial"/>
                          <a:cs typeface="Times New Roman"/>
                        </a:rPr>
                        <a:t> 26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200" dirty="0">
                          <a:latin typeface="Abadi"/>
                          <a:ea typeface="Arial"/>
                          <a:cs typeface="Times New Roman"/>
                        </a:rPr>
                        <a:t>Verifica dei Tavoli di lavoro-Patti territoriali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200" dirty="0">
                          <a:latin typeface="Abadi"/>
                          <a:ea typeface="Arial"/>
                          <a:cs typeface="Times New Roman"/>
                        </a:rPr>
                        <a:t>Mar 26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200" dirty="0" err="1">
                          <a:latin typeface="Abadi"/>
                          <a:ea typeface="Arial"/>
                          <a:cs typeface="Times New Roman"/>
                        </a:rPr>
                        <a:t>Apr</a:t>
                      </a:r>
                      <a:r>
                        <a:rPr lang="it-IT" sz="2200" dirty="0">
                          <a:latin typeface="Abadi"/>
                          <a:ea typeface="Arial"/>
                          <a:cs typeface="Times New Roman"/>
                        </a:rPr>
                        <a:t> 26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pic>
        <p:nvPicPr>
          <p:cNvPr id="13" name="Immagine 12"/>
          <p:cNvPicPr/>
          <p:nvPr/>
        </p:nvPicPr>
        <p:blipFill>
          <a:blip r:embed="rId6" cstate="print">
            <a:extLst>
              <a:ext uri="{28A0092B-C50C-407E-A947-70E740481C1C}">
                <a14:useLocalDpi xmlns:ve="http://schemas.openxmlformats.org/markup-compatibility/2006" xmlns:o="urn:schemas-microsoft-com:office:office" xmlns:m="http://schemas.openxmlformats.org/officeDocument/2006/math" xmlns:v="urn:schemas-microsoft-com:vml" xmlns:wp="http://schemas.openxmlformats.org/drawingml/2006/wordprocessingDrawing" xmlns:w10="urn:schemas-microsoft-com:office:word" xmlns:w="http://schemas.openxmlformats.org/wordprocessingml/2006/main" xmlns:wne="http://schemas.microsoft.com/office/word/2006/wordml" xmlns:xdr="http://schemas.openxmlformats.org/drawingml/2006/spreadsheetDrawing" xmlns:a14="http://schemas.microsoft.com/office/drawing/2010/main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2070100" y="6372225"/>
            <a:ext cx="6867525" cy="1038225"/>
          </a:xfrm>
          <a:prstGeom prst="rect">
            <a:avLst/>
          </a:prstGeom>
          <a:noFill/>
          <a:extLst>
            <a:ext uri="{909E8E84-426E-40DD-AFC4-6F175D3DCCD1}">
              <a14:hiddenFill xmlns:ve="http://schemas.openxmlformats.org/markup-compatibility/2006" xmlns:o="urn:schemas-microsoft-com:office:office" xmlns:m="http://schemas.openxmlformats.org/officeDocument/2006/math" xmlns:v="urn:schemas-microsoft-com:vml" xmlns:wp="http://schemas.openxmlformats.org/drawingml/2006/wordprocessingDrawing" xmlns:w10="urn:schemas-microsoft-com:office:word" xmlns:w="http://schemas.openxmlformats.org/wordprocessingml/2006/main" xmlns:wne="http://schemas.microsoft.com/office/word/2006/wordml" xmlns:xdr="http://schemas.openxmlformats.org/drawingml/2006/spreadsheetDrawing" xmlns:a14="http://schemas.microsoft.com/office/drawing/2010/main" xmlns="" xmlns:pic="http://schemas.openxmlformats.org/drawingml/2006/picture" xmlns:lc="http://schemas.openxmlformats.org/drawingml/2006/lockedCanvas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3234436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bject 24">
            <a:extLst>
              <a:ext uri="{FF2B5EF4-FFF2-40B4-BE49-F238E27FC236}">
                <a16:creationId xmlns:a16="http://schemas.microsoft.com/office/drawing/2014/main" xmlns="" id="{59382179-67ED-4644-9642-878334780CF0}"/>
              </a:ext>
            </a:extLst>
          </p:cNvPr>
          <p:cNvSpPr txBox="1"/>
          <p:nvPr/>
        </p:nvSpPr>
        <p:spPr>
          <a:xfrm>
            <a:off x="1755059" y="1183453"/>
            <a:ext cx="7183281" cy="8925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530"/>
              </a:lnSpc>
              <a:spcBef>
                <a:spcPts val="100"/>
              </a:spcBef>
            </a:pP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FONDO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ASILO,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spc="35" dirty="0">
                <a:solidFill>
                  <a:srgbClr val="0C3258"/>
                </a:solidFill>
                <a:latin typeface="Roboto"/>
                <a:cs typeface="Roboto"/>
              </a:rPr>
              <a:t>MIGRAZIONE</a:t>
            </a:r>
            <a:r>
              <a:rPr sz="900" b="1" spc="75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dirty="0">
                <a:solidFill>
                  <a:srgbClr val="0C3258"/>
                </a:solidFill>
                <a:latin typeface="Roboto"/>
                <a:cs typeface="Roboto"/>
              </a:rPr>
              <a:t>E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spc="35" dirty="0">
                <a:solidFill>
                  <a:srgbClr val="0C3258"/>
                </a:solidFill>
                <a:latin typeface="Roboto"/>
                <a:cs typeface="Roboto"/>
              </a:rPr>
              <a:t>INTEGRAZIONE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spc="30" dirty="0">
                <a:solidFill>
                  <a:srgbClr val="0C3258"/>
                </a:solidFill>
                <a:latin typeface="Roboto"/>
                <a:cs typeface="Roboto"/>
              </a:rPr>
              <a:t>(FAMI</a:t>
            </a:r>
            <a:r>
              <a:rPr lang="it-IT" sz="900" b="1" spc="75" dirty="0">
                <a:solidFill>
                  <a:srgbClr val="0C3258"/>
                </a:solidFill>
                <a:latin typeface="Roboto"/>
                <a:cs typeface="Roboto"/>
              </a:rPr>
              <a:t>) 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20</a:t>
            </a:r>
            <a:r>
              <a:rPr lang="it-IT" sz="900" b="1" spc="25" dirty="0">
                <a:solidFill>
                  <a:srgbClr val="0C3258"/>
                </a:solidFill>
                <a:latin typeface="Roboto"/>
                <a:cs typeface="Roboto"/>
              </a:rPr>
              <a:t>2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1-202</a:t>
            </a:r>
            <a:r>
              <a:rPr lang="it-IT" sz="900" b="1" spc="25" dirty="0">
                <a:solidFill>
                  <a:srgbClr val="0C3258"/>
                </a:solidFill>
                <a:latin typeface="Roboto"/>
                <a:cs typeface="Roboto"/>
              </a:rPr>
              <a:t>7</a:t>
            </a:r>
          </a:p>
          <a:p>
            <a:pPr algn="ctr">
              <a:lnSpc>
                <a:spcPts val="530"/>
              </a:lnSpc>
              <a:spcBef>
                <a:spcPts val="100"/>
              </a:spcBef>
            </a:pPr>
            <a:endParaRPr sz="900" dirty="0">
              <a:latin typeface="Roboto"/>
              <a:cs typeface="Roboto"/>
            </a:endParaRPr>
          </a:p>
          <a:p>
            <a:pPr marL="12065" marR="5080" algn="ctr">
              <a:lnSpc>
                <a:spcPts val="520"/>
              </a:lnSpc>
              <a:spcBef>
                <a:spcPts val="25"/>
              </a:spcBef>
            </a:pPr>
            <a:endParaRPr lang="it-IT" sz="900" spc="25" dirty="0">
              <a:solidFill>
                <a:srgbClr val="0C3258"/>
              </a:solidFill>
              <a:latin typeface="Roboto"/>
              <a:cs typeface="Roboto"/>
            </a:endParaRPr>
          </a:p>
          <a:p>
            <a:pPr algn="ctr"/>
            <a:r>
              <a:rPr lang="it-IT" sz="900" spc="70" dirty="0">
                <a:solidFill>
                  <a:srgbClr val="0C3258"/>
                </a:solidFill>
                <a:latin typeface="Roboto"/>
                <a:cs typeface="Roboto"/>
              </a:rPr>
              <a:t>Obiettivo Specifico 2. Migrazione Legale e Integrazione – Misura di attuazione 2.d) – Ambito di applicazione 2 m) – </a:t>
            </a:r>
          </a:p>
          <a:p>
            <a:pPr algn="ctr"/>
            <a:r>
              <a:rPr lang="it-IT" sz="900" spc="70" dirty="0">
                <a:solidFill>
                  <a:srgbClr val="0C3258"/>
                </a:solidFill>
                <a:latin typeface="Roboto"/>
                <a:cs typeface="Roboto"/>
              </a:rPr>
              <a:t>Intervento a) Capacity building, qualificazione e rafforzamento degli uffici pubblici</a:t>
            </a:r>
            <a:endParaRPr lang="it-IT" sz="900" spc="25" dirty="0">
              <a:solidFill>
                <a:srgbClr val="0C3258"/>
              </a:solidFill>
              <a:latin typeface="Roboto"/>
              <a:cs typeface="Roboto"/>
            </a:endParaRPr>
          </a:p>
          <a:p>
            <a:pPr marL="12065" marR="5080" algn="ctr">
              <a:lnSpc>
                <a:spcPts val="520"/>
              </a:lnSpc>
              <a:spcBef>
                <a:spcPts val="25"/>
              </a:spcBef>
            </a:pPr>
            <a:endParaRPr lang="it-IT" sz="900" spc="25" dirty="0">
              <a:solidFill>
                <a:srgbClr val="0C3258"/>
              </a:solidFill>
              <a:latin typeface="Roboto"/>
              <a:cs typeface="Roboto"/>
            </a:endParaRPr>
          </a:p>
          <a:p>
            <a:pPr marL="12065" marR="5080" algn="ctr">
              <a:lnSpc>
                <a:spcPts val="520"/>
              </a:lnSpc>
              <a:spcBef>
                <a:spcPts val="25"/>
              </a:spcBef>
            </a:pPr>
            <a:endParaRPr sz="900" dirty="0">
              <a:latin typeface="Roboto"/>
              <a:cs typeface="Roboto"/>
            </a:endParaRPr>
          </a:p>
          <a:p>
            <a:pPr algn="ctr">
              <a:lnSpc>
                <a:spcPts val="530"/>
              </a:lnSpc>
            </a:pP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"</a:t>
            </a:r>
            <a:r>
              <a:rPr lang="it-IT" sz="900" b="1" spc="25" dirty="0">
                <a:solidFill>
                  <a:srgbClr val="0C3258"/>
                </a:solidFill>
                <a:latin typeface="Roboto"/>
                <a:cs typeface="Roboto"/>
              </a:rPr>
              <a:t>M.I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.R</a:t>
            </a:r>
            <a:r>
              <a:rPr lang="it-IT" sz="900" b="1" spc="25" dirty="0">
                <a:solidFill>
                  <a:srgbClr val="0C3258"/>
                </a:solidFill>
                <a:latin typeface="Roboto"/>
                <a:cs typeface="Roboto"/>
              </a:rPr>
              <a:t>.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E.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lang="it-IT" sz="900" b="1" spc="70" dirty="0">
                <a:solidFill>
                  <a:srgbClr val="0C3258"/>
                </a:solidFill>
                <a:latin typeface="Roboto"/>
                <a:cs typeface="Roboto"/>
              </a:rPr>
              <a:t>- </a:t>
            </a:r>
            <a:r>
              <a:rPr lang="it-IT" sz="900" spc="70" dirty="0">
                <a:solidFill>
                  <a:srgbClr val="0C3258"/>
                </a:solidFill>
                <a:latin typeface="Roboto"/>
                <a:cs typeface="Roboto"/>
              </a:rPr>
              <a:t>MINORENNI IMMIGRATI RETI TERRITORIAL</a:t>
            </a:r>
            <a:r>
              <a:rPr lang="it-IT" sz="900" b="1" spc="70" dirty="0">
                <a:solidFill>
                  <a:srgbClr val="0C3258"/>
                </a:solidFill>
                <a:latin typeface="Roboto"/>
                <a:cs typeface="Roboto"/>
              </a:rPr>
              <a:t>I</a:t>
            </a:r>
            <a:r>
              <a:rPr sz="900" b="1" spc="30" dirty="0">
                <a:solidFill>
                  <a:srgbClr val="0C3258"/>
                </a:solidFill>
                <a:latin typeface="Roboto"/>
                <a:cs typeface="Roboto"/>
              </a:rPr>
              <a:t>"</a:t>
            </a:r>
            <a:endParaRPr sz="900" dirty="0">
              <a:latin typeface="Roboto"/>
              <a:cs typeface="Roboto"/>
            </a:endParaRPr>
          </a:p>
          <a:p>
            <a:pPr algn="ctr">
              <a:lnSpc>
                <a:spcPts val="530"/>
              </a:lnSpc>
            </a:pPr>
            <a:endParaRPr lang="it-IT" sz="900" spc="20" dirty="0">
              <a:solidFill>
                <a:srgbClr val="0C3258"/>
              </a:solidFill>
              <a:latin typeface="Roboto"/>
              <a:cs typeface="Roboto"/>
            </a:endParaRPr>
          </a:p>
          <a:p>
            <a:pPr algn="ctr">
              <a:lnSpc>
                <a:spcPts val="530"/>
              </a:lnSpc>
            </a:pPr>
            <a:r>
              <a:rPr sz="900" spc="20" dirty="0">
                <a:solidFill>
                  <a:srgbClr val="0C3258"/>
                </a:solidFill>
                <a:latin typeface="Roboto"/>
                <a:cs typeface="Roboto"/>
              </a:rPr>
              <a:t>PROG</a:t>
            </a:r>
            <a:r>
              <a:rPr lang="it-IT" sz="900" spc="2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spc="20" dirty="0">
                <a:solidFill>
                  <a:srgbClr val="0C3258"/>
                </a:solidFill>
                <a:latin typeface="Roboto"/>
                <a:cs typeface="Roboto"/>
              </a:rPr>
              <a:t>-</a:t>
            </a:r>
            <a:r>
              <a:rPr lang="it-IT" sz="900" spc="20" dirty="0">
                <a:solidFill>
                  <a:srgbClr val="0C3258"/>
                </a:solidFill>
                <a:latin typeface="Roboto"/>
                <a:cs typeface="Roboto"/>
              </a:rPr>
              <a:t>125</a:t>
            </a:r>
          </a:p>
          <a:p>
            <a:pPr algn="ctr">
              <a:lnSpc>
                <a:spcPts val="530"/>
              </a:lnSpc>
            </a:pPr>
            <a:endParaRPr lang="it-IT" sz="900" spc="20" dirty="0">
              <a:solidFill>
                <a:srgbClr val="0C3258"/>
              </a:solidFill>
              <a:latin typeface="Roboto"/>
              <a:cs typeface="Roboto"/>
            </a:endParaRPr>
          </a:p>
        </p:txBody>
      </p:sp>
      <p:pic>
        <p:nvPicPr>
          <p:cNvPr id="27" name="object 4">
            <a:extLst>
              <a:ext uri="{FF2B5EF4-FFF2-40B4-BE49-F238E27FC236}">
                <a16:creationId xmlns:a16="http://schemas.microsoft.com/office/drawing/2014/main" xmlns="" id="{1DC82E46-8D12-4D9A-A29E-49FC04BC570F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06460" y="220484"/>
            <a:ext cx="1153449" cy="697476"/>
          </a:xfrm>
          <a:prstGeom prst="rect">
            <a:avLst/>
          </a:prstGeom>
        </p:spPr>
      </p:pic>
      <p:sp>
        <p:nvSpPr>
          <p:cNvPr id="29" name="object 25">
            <a:extLst>
              <a:ext uri="{FF2B5EF4-FFF2-40B4-BE49-F238E27FC236}">
                <a16:creationId xmlns:a16="http://schemas.microsoft.com/office/drawing/2014/main" xmlns="" id="{1D466977-4AEE-49BF-9A04-B0CE84A0404A}"/>
              </a:ext>
            </a:extLst>
          </p:cNvPr>
          <p:cNvSpPr txBox="1"/>
          <p:nvPr/>
        </p:nvSpPr>
        <p:spPr>
          <a:xfrm>
            <a:off x="1559909" y="504098"/>
            <a:ext cx="1794598" cy="390491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47625" marR="5080" indent="-35560">
              <a:spcBef>
                <a:spcPts val="204"/>
              </a:spcBef>
            </a:pPr>
            <a:r>
              <a:rPr lang="it-IT" sz="1100" b="1" spc="20" dirty="0">
                <a:solidFill>
                  <a:srgbClr val="0C3258"/>
                </a:solidFill>
                <a:latin typeface="Trebuchet MS"/>
                <a:cs typeface="Trebuchet MS"/>
              </a:rPr>
              <a:t>Cofinanziato</a:t>
            </a:r>
          </a:p>
          <a:p>
            <a:pPr marL="47625" marR="5080" indent="-35560">
              <a:spcBef>
                <a:spcPts val="204"/>
              </a:spcBef>
            </a:pPr>
            <a:r>
              <a:rPr lang="it-IT" sz="1100" b="1" spc="20" dirty="0">
                <a:solidFill>
                  <a:srgbClr val="0C3258"/>
                </a:solidFill>
                <a:latin typeface="Trebuchet MS"/>
                <a:cs typeface="Trebuchet MS"/>
              </a:rPr>
              <a:t>dall’Unione Europea</a:t>
            </a:r>
            <a:endParaRPr sz="1100" dirty="0">
              <a:latin typeface="Trebuchet MS"/>
              <a:cs typeface="Trebuchet MS"/>
            </a:endParaRPr>
          </a:p>
        </p:txBody>
      </p:sp>
      <p:pic>
        <p:nvPicPr>
          <p:cNvPr id="30" name="object 3">
            <a:extLst>
              <a:ext uri="{FF2B5EF4-FFF2-40B4-BE49-F238E27FC236}">
                <a16:creationId xmlns:a16="http://schemas.microsoft.com/office/drawing/2014/main" xmlns="" id="{47C84053-459B-4699-94DF-D3DC95FEF64A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462408" y="225891"/>
            <a:ext cx="1655920" cy="673948"/>
          </a:xfrm>
          <a:prstGeom prst="rect">
            <a:avLst/>
          </a:prstGeom>
        </p:spPr>
      </p:pic>
      <p:pic>
        <p:nvPicPr>
          <p:cNvPr id="19" name="Picture 6">
            <a:extLst>
              <a:ext uri="{FF2B5EF4-FFF2-40B4-BE49-F238E27FC236}">
                <a16:creationId xmlns:a16="http://schemas.microsoft.com/office/drawing/2014/main" xmlns="" id="{184298DA-B65C-4235-8D3B-B2862983BC49}"/>
              </a:ext>
            </a:extLst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540976" y="336622"/>
            <a:ext cx="1310005" cy="591185"/>
          </a:xfrm>
          <a:prstGeom prst="rect">
            <a:avLst/>
          </a:prstGeom>
        </p:spPr>
      </p:pic>
      <p:sp>
        <p:nvSpPr>
          <p:cNvPr id="17" name="CasellaDiTesto 16">
            <a:extLst>
              <a:ext uri="{FF2B5EF4-FFF2-40B4-BE49-F238E27FC236}">
                <a16:creationId xmlns:a16="http://schemas.microsoft.com/office/drawing/2014/main" xmlns="" id="{E49BA0BB-71FE-D7C2-8EFC-8BCC939A9E0B}"/>
              </a:ext>
            </a:extLst>
          </p:cNvPr>
          <p:cNvSpPr txBox="1"/>
          <p:nvPr/>
        </p:nvSpPr>
        <p:spPr>
          <a:xfrm>
            <a:off x="-1368" y="2084059"/>
            <a:ext cx="831986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it-IT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"/>
                <a:ea typeface="STKaiti" panose="020B0503020204020204" pitchFamily="2" charset="-122"/>
              </a:rPr>
              <a:t>WP1 </a:t>
            </a:r>
            <a:r>
              <a:rPr lang="it-IT" sz="2000" b="1" dirty="0">
                <a:solidFill>
                  <a:schemeClr val="tx2"/>
                </a:solidFill>
                <a:latin typeface="Abadi"/>
              </a:rPr>
              <a:t>Rafforzamento della rete integrata - PRODOTTI</a:t>
            </a:r>
            <a:r>
              <a:rPr lang="it-IT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badi"/>
                <a:ea typeface="STKaiti" panose="020B0503020204020204" pitchFamily="2" charset="-122"/>
              </a:rPr>
              <a:t>   </a:t>
            </a:r>
          </a:p>
        </p:txBody>
      </p:sp>
      <p:graphicFrame>
        <p:nvGraphicFramePr>
          <p:cNvPr id="15" name="Tabel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71072448"/>
              </p:ext>
            </p:extLst>
          </p:nvPr>
        </p:nvGraphicFramePr>
        <p:xfrm>
          <a:off x="406461" y="2646238"/>
          <a:ext cx="9893238" cy="34346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330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2498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3274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36219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362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latin typeface="Abadi"/>
                          <a:ea typeface="Calibri"/>
                          <a:cs typeface="Times New Roman"/>
                        </a:rPr>
                        <a:t>Task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latin typeface="Abadi"/>
                          <a:ea typeface="Calibri"/>
                          <a:cs typeface="Times New Roman"/>
                        </a:rPr>
                        <a:t>Output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 err="1">
                          <a:latin typeface="Abadi"/>
                          <a:ea typeface="Calibri"/>
                          <a:cs typeface="Times New Roman"/>
                        </a:rPr>
                        <a:t>Deriverable</a:t>
                      </a:r>
                      <a:endParaRPr lang="it-IT" sz="1600" dirty="0">
                        <a:latin typeface="Abad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latin typeface="Abadi"/>
                          <a:ea typeface="Calibri"/>
                          <a:cs typeface="Times New Roman"/>
                        </a:rPr>
                        <a:t>Mese consegna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20217"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 dirty="0">
                          <a:latin typeface="Abadi"/>
                          <a:ea typeface="Arial"/>
                          <a:cs typeface="Times New Roman"/>
                        </a:rPr>
                        <a:t>Tavoli di lavoro - </a:t>
                      </a:r>
                      <a:r>
                        <a:rPr lang="it-IT" sz="1600" dirty="0">
                          <a:solidFill>
                            <a:srgbClr val="000000"/>
                          </a:solidFill>
                          <a:latin typeface="Abadi"/>
                          <a:ea typeface="Arial"/>
                          <a:cs typeface="Times New Roman"/>
                        </a:rPr>
                        <a:t>Patti territoriali per la Formazione e implementazione Tavoli</a:t>
                      </a:r>
                      <a:endParaRPr lang="it-IT" sz="1600" dirty="0">
                        <a:latin typeface="Abadi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 dirty="0">
                          <a:latin typeface="Abadi"/>
                          <a:ea typeface="Arial"/>
                          <a:cs typeface="Arial"/>
                        </a:rPr>
                        <a:t>Documento di programmazione n. 1 – 2 -3</a:t>
                      </a:r>
                      <a:endParaRPr lang="it-IT" sz="1600" dirty="0">
                        <a:latin typeface="Abadi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600" dirty="0">
                        <a:latin typeface="Abadi"/>
                        <a:ea typeface="Arial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 dirty="0">
                          <a:latin typeface="Abadi"/>
                          <a:ea typeface="Arial"/>
                          <a:cs typeface="Arial"/>
                        </a:rPr>
                        <a:t>Ago 24 – </a:t>
                      </a:r>
                      <a:r>
                        <a:rPr lang="it-IT" sz="1600" dirty="0" err="1">
                          <a:latin typeface="Abadi"/>
                          <a:ea typeface="Arial"/>
                          <a:cs typeface="Arial"/>
                        </a:rPr>
                        <a:t>Feb</a:t>
                      </a:r>
                      <a:r>
                        <a:rPr lang="it-IT" sz="1600" dirty="0">
                          <a:latin typeface="Abadi"/>
                          <a:ea typeface="Arial"/>
                          <a:cs typeface="Arial"/>
                        </a:rPr>
                        <a:t> 25 – Set 25</a:t>
                      </a:r>
                      <a:endParaRPr lang="it-IT" sz="1600" dirty="0">
                        <a:latin typeface="Abadi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51629">
                <a:tc vMerge="1">
                  <a:txBody>
                    <a:bodyPr/>
                    <a:lstStyle/>
                    <a:p>
                      <a:endParaRPr lang="it-IT" dirty="0">
                        <a:latin typeface="Abadi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it-IT" sz="1600" dirty="0">
                        <a:latin typeface="Abad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 dirty="0">
                          <a:latin typeface="Abadi"/>
                          <a:ea typeface="Arial"/>
                          <a:cs typeface="Arial"/>
                        </a:rPr>
                        <a:t>Accordi di rete</a:t>
                      </a:r>
                      <a:endParaRPr lang="it-IT" sz="1600" dirty="0">
                        <a:latin typeface="Abadi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 dirty="0">
                          <a:latin typeface="Abadi"/>
                          <a:ea typeface="Arial"/>
                          <a:cs typeface="Arial"/>
                        </a:rPr>
                        <a:t>Gennaio 25 </a:t>
                      </a:r>
                      <a:endParaRPr lang="it-IT" sz="1600" dirty="0">
                        <a:latin typeface="Abadi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93876">
                <a:tc vMerge="1">
                  <a:txBody>
                    <a:bodyPr/>
                    <a:lstStyle/>
                    <a:p>
                      <a:endParaRPr lang="it-IT" dirty="0">
                        <a:latin typeface="Abadi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dirty="0">
                        <a:latin typeface="Abad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 dirty="0">
                          <a:latin typeface="Abadi"/>
                          <a:ea typeface="Arial"/>
                          <a:cs typeface="Arial"/>
                        </a:rPr>
                        <a:t>Accordi di rete tra compagine di progetto e ulteriori enti locali</a:t>
                      </a:r>
                      <a:endParaRPr lang="it-IT" sz="1600" dirty="0">
                        <a:latin typeface="Abadi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 dirty="0">
                          <a:latin typeface="Abadi"/>
                          <a:ea typeface="Arial"/>
                          <a:cs typeface="Times New Roman"/>
                        </a:rPr>
                        <a:t>Agosto</a:t>
                      </a:r>
                      <a:r>
                        <a:rPr lang="it-IT" sz="1600" baseline="0" dirty="0">
                          <a:latin typeface="Abadi"/>
                          <a:ea typeface="Arial"/>
                          <a:cs typeface="Times New Roman"/>
                        </a:rPr>
                        <a:t> 25</a:t>
                      </a:r>
                      <a:endParaRPr lang="it-IT" sz="1600" dirty="0">
                        <a:latin typeface="Abadi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4551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 dirty="0">
                          <a:latin typeface="Abadi"/>
                          <a:ea typeface="Arial"/>
                          <a:cs typeface="Times New Roman"/>
                        </a:rPr>
                        <a:t>Verifica dei Tavoli di lavoro-Patti territoriali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>
                          <a:latin typeface="Abadi"/>
                          <a:ea typeface="Calibri"/>
                          <a:cs typeface="Times New Roman"/>
                        </a:rPr>
                        <a:t>Verifica Patti territoriali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600" dirty="0">
                        <a:latin typeface="Abad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latin typeface="Abadi"/>
                          <a:ea typeface="Calibri"/>
                          <a:cs typeface="Times New Roman"/>
                        </a:rPr>
                        <a:t>Agosto 25 – Aprile 26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97376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100" dirty="0"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it-IT" sz="1600" dirty="0">
                        <a:latin typeface="Abad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latin typeface="Abadi"/>
                          <a:ea typeface="Calibri"/>
                          <a:cs typeface="Times New Roman"/>
                        </a:rPr>
                        <a:t>Linea guida per Patti territoriali per la Formazione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latin typeface="Abadi"/>
                          <a:ea typeface="Calibri"/>
                          <a:cs typeface="Times New Roman"/>
                        </a:rPr>
                        <a:t>Aprile 26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pic>
        <p:nvPicPr>
          <p:cNvPr id="13" name="Immagine 12"/>
          <p:cNvPicPr/>
          <p:nvPr/>
        </p:nvPicPr>
        <p:blipFill>
          <a:blip r:embed="rId6" cstate="print">
            <a:extLst>
              <a:ext uri="{28A0092B-C50C-407E-A947-70E740481C1C}">
                <a14:useLocalDpi xmlns:ve="http://schemas.openxmlformats.org/markup-compatibility/2006" xmlns:o="urn:schemas-microsoft-com:office:office" xmlns:m="http://schemas.openxmlformats.org/officeDocument/2006/math" xmlns:v="urn:schemas-microsoft-com:vml" xmlns:wp="http://schemas.openxmlformats.org/drawingml/2006/wordprocessingDrawing" xmlns:w10="urn:schemas-microsoft-com:office:word" xmlns:w="http://schemas.openxmlformats.org/wordprocessingml/2006/main" xmlns:wne="http://schemas.microsoft.com/office/word/2006/wordml" xmlns:xdr="http://schemas.openxmlformats.org/drawingml/2006/spreadsheetDrawing" xmlns:a14="http://schemas.microsoft.com/office/drawing/2010/main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2146300" y="6296025"/>
            <a:ext cx="6867525" cy="1038225"/>
          </a:xfrm>
          <a:prstGeom prst="rect">
            <a:avLst/>
          </a:prstGeom>
          <a:noFill/>
          <a:extLst>
            <a:ext uri="{909E8E84-426E-40DD-AFC4-6F175D3DCCD1}">
              <a14:hiddenFill xmlns:ve="http://schemas.openxmlformats.org/markup-compatibility/2006" xmlns:o="urn:schemas-microsoft-com:office:office" xmlns:m="http://schemas.openxmlformats.org/officeDocument/2006/math" xmlns:v="urn:schemas-microsoft-com:vml" xmlns:wp="http://schemas.openxmlformats.org/drawingml/2006/wordprocessingDrawing" xmlns:w10="urn:schemas-microsoft-com:office:word" xmlns:w="http://schemas.openxmlformats.org/wordprocessingml/2006/main" xmlns:wne="http://schemas.microsoft.com/office/word/2006/wordml" xmlns:xdr="http://schemas.openxmlformats.org/drawingml/2006/spreadsheetDrawing" xmlns:a14="http://schemas.microsoft.com/office/drawing/2010/main" xmlns="" xmlns:pic="http://schemas.openxmlformats.org/drawingml/2006/picture" xmlns:lc="http://schemas.openxmlformats.org/drawingml/2006/lockedCanvas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0406253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bject 24">
            <a:extLst>
              <a:ext uri="{FF2B5EF4-FFF2-40B4-BE49-F238E27FC236}">
                <a16:creationId xmlns:a16="http://schemas.microsoft.com/office/drawing/2014/main" xmlns="" id="{59382179-67ED-4644-9642-878334780CF0}"/>
              </a:ext>
            </a:extLst>
          </p:cNvPr>
          <p:cNvSpPr txBox="1"/>
          <p:nvPr/>
        </p:nvSpPr>
        <p:spPr>
          <a:xfrm>
            <a:off x="1755059" y="1183453"/>
            <a:ext cx="7183281" cy="8925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530"/>
              </a:lnSpc>
              <a:spcBef>
                <a:spcPts val="100"/>
              </a:spcBef>
            </a:pP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FONDO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ASILO,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spc="35" dirty="0">
                <a:solidFill>
                  <a:srgbClr val="0C3258"/>
                </a:solidFill>
                <a:latin typeface="Roboto"/>
                <a:cs typeface="Roboto"/>
              </a:rPr>
              <a:t>MIGRAZIONE</a:t>
            </a:r>
            <a:r>
              <a:rPr sz="900" b="1" spc="75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dirty="0">
                <a:solidFill>
                  <a:srgbClr val="0C3258"/>
                </a:solidFill>
                <a:latin typeface="Roboto"/>
                <a:cs typeface="Roboto"/>
              </a:rPr>
              <a:t>E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spc="35" dirty="0">
                <a:solidFill>
                  <a:srgbClr val="0C3258"/>
                </a:solidFill>
                <a:latin typeface="Roboto"/>
                <a:cs typeface="Roboto"/>
              </a:rPr>
              <a:t>INTEGRAZIONE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spc="30" dirty="0">
                <a:solidFill>
                  <a:srgbClr val="0C3258"/>
                </a:solidFill>
                <a:latin typeface="Roboto"/>
                <a:cs typeface="Roboto"/>
              </a:rPr>
              <a:t>(FAMI</a:t>
            </a:r>
            <a:r>
              <a:rPr lang="it-IT" sz="900" b="1" spc="75" dirty="0">
                <a:solidFill>
                  <a:srgbClr val="0C3258"/>
                </a:solidFill>
                <a:latin typeface="Roboto"/>
                <a:cs typeface="Roboto"/>
              </a:rPr>
              <a:t>) 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20</a:t>
            </a:r>
            <a:r>
              <a:rPr lang="it-IT" sz="900" b="1" spc="25" dirty="0">
                <a:solidFill>
                  <a:srgbClr val="0C3258"/>
                </a:solidFill>
                <a:latin typeface="Roboto"/>
                <a:cs typeface="Roboto"/>
              </a:rPr>
              <a:t>2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1-202</a:t>
            </a:r>
            <a:r>
              <a:rPr lang="it-IT" sz="900" b="1" spc="25" dirty="0">
                <a:solidFill>
                  <a:srgbClr val="0C3258"/>
                </a:solidFill>
                <a:latin typeface="Roboto"/>
                <a:cs typeface="Roboto"/>
              </a:rPr>
              <a:t>7</a:t>
            </a:r>
          </a:p>
          <a:p>
            <a:pPr algn="ctr">
              <a:lnSpc>
                <a:spcPts val="530"/>
              </a:lnSpc>
              <a:spcBef>
                <a:spcPts val="100"/>
              </a:spcBef>
            </a:pPr>
            <a:endParaRPr sz="900" dirty="0">
              <a:latin typeface="Roboto"/>
              <a:cs typeface="Roboto"/>
            </a:endParaRPr>
          </a:p>
          <a:p>
            <a:pPr marL="12065" marR="5080" algn="ctr">
              <a:lnSpc>
                <a:spcPts val="520"/>
              </a:lnSpc>
              <a:spcBef>
                <a:spcPts val="25"/>
              </a:spcBef>
            </a:pPr>
            <a:endParaRPr lang="it-IT" sz="900" spc="25" dirty="0">
              <a:solidFill>
                <a:srgbClr val="0C3258"/>
              </a:solidFill>
              <a:latin typeface="Roboto"/>
              <a:cs typeface="Roboto"/>
            </a:endParaRPr>
          </a:p>
          <a:p>
            <a:pPr algn="ctr"/>
            <a:r>
              <a:rPr lang="it-IT" sz="900" spc="70" dirty="0">
                <a:solidFill>
                  <a:srgbClr val="0C3258"/>
                </a:solidFill>
                <a:latin typeface="Roboto"/>
                <a:cs typeface="Roboto"/>
              </a:rPr>
              <a:t>Obiettivo Specifico 2. Migrazione Legale e Integrazione – Misura di attuazione 2.d) – Ambito di applicazione 2 m) – </a:t>
            </a:r>
          </a:p>
          <a:p>
            <a:pPr algn="ctr"/>
            <a:r>
              <a:rPr lang="it-IT" sz="900" spc="70" dirty="0">
                <a:solidFill>
                  <a:srgbClr val="0C3258"/>
                </a:solidFill>
                <a:latin typeface="Roboto"/>
                <a:cs typeface="Roboto"/>
              </a:rPr>
              <a:t>Intervento a) Capacity building, qualificazione e rafforzamento degli uffici pubblici</a:t>
            </a:r>
            <a:endParaRPr lang="it-IT" sz="900" spc="25" dirty="0">
              <a:solidFill>
                <a:srgbClr val="0C3258"/>
              </a:solidFill>
              <a:latin typeface="Roboto"/>
              <a:cs typeface="Roboto"/>
            </a:endParaRPr>
          </a:p>
          <a:p>
            <a:pPr marL="12065" marR="5080" algn="ctr">
              <a:lnSpc>
                <a:spcPts val="520"/>
              </a:lnSpc>
              <a:spcBef>
                <a:spcPts val="25"/>
              </a:spcBef>
            </a:pPr>
            <a:endParaRPr lang="it-IT" sz="900" spc="25" dirty="0">
              <a:solidFill>
                <a:srgbClr val="0C3258"/>
              </a:solidFill>
              <a:latin typeface="Roboto"/>
              <a:cs typeface="Roboto"/>
            </a:endParaRPr>
          </a:p>
          <a:p>
            <a:pPr marL="12065" marR="5080" algn="ctr">
              <a:lnSpc>
                <a:spcPts val="520"/>
              </a:lnSpc>
              <a:spcBef>
                <a:spcPts val="25"/>
              </a:spcBef>
            </a:pPr>
            <a:endParaRPr sz="900" dirty="0">
              <a:latin typeface="Roboto"/>
              <a:cs typeface="Roboto"/>
            </a:endParaRPr>
          </a:p>
          <a:p>
            <a:pPr algn="ctr">
              <a:lnSpc>
                <a:spcPts val="530"/>
              </a:lnSpc>
            </a:pP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"</a:t>
            </a:r>
            <a:r>
              <a:rPr lang="it-IT" sz="900" b="1" spc="25" dirty="0">
                <a:solidFill>
                  <a:srgbClr val="0C3258"/>
                </a:solidFill>
                <a:latin typeface="Roboto"/>
                <a:cs typeface="Roboto"/>
              </a:rPr>
              <a:t>M.I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.R</a:t>
            </a:r>
            <a:r>
              <a:rPr lang="it-IT" sz="900" b="1" spc="25" dirty="0">
                <a:solidFill>
                  <a:srgbClr val="0C3258"/>
                </a:solidFill>
                <a:latin typeface="Roboto"/>
                <a:cs typeface="Roboto"/>
              </a:rPr>
              <a:t>.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E.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lang="it-IT" sz="900" b="1" spc="70" dirty="0">
                <a:solidFill>
                  <a:srgbClr val="0C3258"/>
                </a:solidFill>
                <a:latin typeface="Roboto"/>
                <a:cs typeface="Roboto"/>
              </a:rPr>
              <a:t>- </a:t>
            </a:r>
            <a:r>
              <a:rPr lang="it-IT" sz="900" spc="70" dirty="0">
                <a:solidFill>
                  <a:srgbClr val="0C3258"/>
                </a:solidFill>
                <a:latin typeface="Roboto"/>
                <a:cs typeface="Roboto"/>
              </a:rPr>
              <a:t>MINORENNI IMMIGRATI RETI TERRITORIAL</a:t>
            </a:r>
            <a:r>
              <a:rPr lang="it-IT" sz="900" b="1" spc="70" dirty="0">
                <a:solidFill>
                  <a:srgbClr val="0C3258"/>
                </a:solidFill>
                <a:latin typeface="Roboto"/>
                <a:cs typeface="Roboto"/>
              </a:rPr>
              <a:t>I</a:t>
            </a:r>
            <a:r>
              <a:rPr sz="900" b="1" spc="30" dirty="0">
                <a:solidFill>
                  <a:srgbClr val="0C3258"/>
                </a:solidFill>
                <a:latin typeface="Roboto"/>
                <a:cs typeface="Roboto"/>
              </a:rPr>
              <a:t>"</a:t>
            </a:r>
            <a:endParaRPr sz="900" dirty="0">
              <a:latin typeface="Roboto"/>
              <a:cs typeface="Roboto"/>
            </a:endParaRPr>
          </a:p>
          <a:p>
            <a:pPr algn="ctr">
              <a:lnSpc>
                <a:spcPts val="530"/>
              </a:lnSpc>
            </a:pPr>
            <a:endParaRPr lang="it-IT" sz="900" spc="20" dirty="0">
              <a:solidFill>
                <a:srgbClr val="0C3258"/>
              </a:solidFill>
              <a:latin typeface="Roboto"/>
              <a:cs typeface="Roboto"/>
            </a:endParaRPr>
          </a:p>
          <a:p>
            <a:pPr algn="ctr">
              <a:lnSpc>
                <a:spcPts val="530"/>
              </a:lnSpc>
            </a:pPr>
            <a:r>
              <a:rPr sz="900" spc="20" dirty="0">
                <a:solidFill>
                  <a:srgbClr val="0C3258"/>
                </a:solidFill>
                <a:latin typeface="Roboto"/>
                <a:cs typeface="Roboto"/>
              </a:rPr>
              <a:t>PROG</a:t>
            </a:r>
            <a:r>
              <a:rPr lang="it-IT" sz="900" spc="2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spc="20" dirty="0">
                <a:solidFill>
                  <a:srgbClr val="0C3258"/>
                </a:solidFill>
                <a:latin typeface="Roboto"/>
                <a:cs typeface="Roboto"/>
              </a:rPr>
              <a:t>-</a:t>
            </a:r>
            <a:r>
              <a:rPr lang="it-IT" sz="900" spc="20" dirty="0">
                <a:solidFill>
                  <a:srgbClr val="0C3258"/>
                </a:solidFill>
                <a:latin typeface="Roboto"/>
                <a:cs typeface="Roboto"/>
              </a:rPr>
              <a:t>125</a:t>
            </a:r>
          </a:p>
          <a:p>
            <a:pPr algn="ctr">
              <a:lnSpc>
                <a:spcPts val="530"/>
              </a:lnSpc>
            </a:pPr>
            <a:endParaRPr lang="it-IT" sz="900" spc="20" dirty="0">
              <a:solidFill>
                <a:srgbClr val="0C3258"/>
              </a:solidFill>
              <a:latin typeface="Roboto"/>
              <a:cs typeface="Roboto"/>
            </a:endParaRPr>
          </a:p>
        </p:txBody>
      </p:sp>
      <p:pic>
        <p:nvPicPr>
          <p:cNvPr id="27" name="object 4">
            <a:extLst>
              <a:ext uri="{FF2B5EF4-FFF2-40B4-BE49-F238E27FC236}">
                <a16:creationId xmlns:a16="http://schemas.microsoft.com/office/drawing/2014/main" xmlns="" id="{1DC82E46-8D12-4D9A-A29E-49FC04BC570F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06460" y="220484"/>
            <a:ext cx="1153449" cy="697476"/>
          </a:xfrm>
          <a:prstGeom prst="rect">
            <a:avLst/>
          </a:prstGeom>
        </p:spPr>
      </p:pic>
      <p:sp>
        <p:nvSpPr>
          <p:cNvPr id="29" name="object 25">
            <a:extLst>
              <a:ext uri="{FF2B5EF4-FFF2-40B4-BE49-F238E27FC236}">
                <a16:creationId xmlns:a16="http://schemas.microsoft.com/office/drawing/2014/main" xmlns="" id="{1D466977-4AEE-49BF-9A04-B0CE84A0404A}"/>
              </a:ext>
            </a:extLst>
          </p:cNvPr>
          <p:cNvSpPr txBox="1"/>
          <p:nvPr/>
        </p:nvSpPr>
        <p:spPr>
          <a:xfrm>
            <a:off x="1559909" y="504098"/>
            <a:ext cx="1794598" cy="390491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47625" marR="5080" indent="-35560">
              <a:spcBef>
                <a:spcPts val="204"/>
              </a:spcBef>
            </a:pPr>
            <a:r>
              <a:rPr lang="it-IT" sz="1100" b="1" spc="20" dirty="0">
                <a:solidFill>
                  <a:srgbClr val="0C3258"/>
                </a:solidFill>
                <a:latin typeface="Trebuchet MS"/>
                <a:cs typeface="Trebuchet MS"/>
              </a:rPr>
              <a:t>Cofinanziato</a:t>
            </a:r>
          </a:p>
          <a:p>
            <a:pPr marL="47625" marR="5080" indent="-35560">
              <a:spcBef>
                <a:spcPts val="204"/>
              </a:spcBef>
            </a:pPr>
            <a:r>
              <a:rPr lang="it-IT" sz="1100" b="1" spc="20" dirty="0">
                <a:solidFill>
                  <a:srgbClr val="0C3258"/>
                </a:solidFill>
                <a:latin typeface="Trebuchet MS"/>
                <a:cs typeface="Trebuchet MS"/>
              </a:rPr>
              <a:t>dall’Unione Europea</a:t>
            </a:r>
            <a:endParaRPr sz="1100" dirty="0">
              <a:latin typeface="Trebuchet MS"/>
              <a:cs typeface="Trebuchet MS"/>
            </a:endParaRPr>
          </a:p>
        </p:txBody>
      </p:sp>
      <p:pic>
        <p:nvPicPr>
          <p:cNvPr id="30" name="object 3">
            <a:extLst>
              <a:ext uri="{FF2B5EF4-FFF2-40B4-BE49-F238E27FC236}">
                <a16:creationId xmlns:a16="http://schemas.microsoft.com/office/drawing/2014/main" xmlns="" id="{47C84053-459B-4699-94DF-D3DC95FEF64A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462408" y="225891"/>
            <a:ext cx="1655920" cy="673948"/>
          </a:xfrm>
          <a:prstGeom prst="rect">
            <a:avLst/>
          </a:prstGeom>
        </p:spPr>
      </p:pic>
      <p:pic>
        <p:nvPicPr>
          <p:cNvPr id="19" name="Picture 6">
            <a:extLst>
              <a:ext uri="{FF2B5EF4-FFF2-40B4-BE49-F238E27FC236}">
                <a16:creationId xmlns:a16="http://schemas.microsoft.com/office/drawing/2014/main" xmlns="" id="{184298DA-B65C-4235-8D3B-B2862983BC49}"/>
              </a:ext>
            </a:extLst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540976" y="336622"/>
            <a:ext cx="1310005" cy="591185"/>
          </a:xfrm>
          <a:prstGeom prst="rect">
            <a:avLst/>
          </a:prstGeom>
        </p:spPr>
      </p:pic>
      <p:sp>
        <p:nvSpPr>
          <p:cNvPr id="17" name="CasellaDiTesto 16">
            <a:extLst>
              <a:ext uri="{FF2B5EF4-FFF2-40B4-BE49-F238E27FC236}">
                <a16:creationId xmlns:a16="http://schemas.microsoft.com/office/drawing/2014/main" xmlns="" id="{E49BA0BB-71FE-D7C2-8EFC-8BCC939A9E0B}"/>
              </a:ext>
            </a:extLst>
          </p:cNvPr>
          <p:cNvSpPr txBox="1"/>
          <p:nvPr/>
        </p:nvSpPr>
        <p:spPr>
          <a:xfrm>
            <a:off x="279399" y="2181225"/>
            <a:ext cx="10134600" cy="53230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/>
            <a:r>
              <a:rPr lang="it-IT" sz="1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"/>
                <a:ea typeface="STKaiti" panose="020B0503020204020204" pitchFamily="2" charset="-122"/>
              </a:rPr>
              <a:t>WP2 </a:t>
            </a:r>
            <a:r>
              <a:rPr lang="it-IT" sz="1400" b="1" dirty="0">
                <a:solidFill>
                  <a:schemeClr val="tx2"/>
                </a:solidFill>
                <a:latin typeface="Abadi"/>
              </a:rPr>
              <a:t>Potenziamento delle competenze degli operatori sociali (assistenti sociali/educatori/</a:t>
            </a:r>
            <a:r>
              <a:rPr lang="it-IT" sz="1400" b="1" dirty="0" err="1">
                <a:solidFill>
                  <a:schemeClr val="tx2"/>
                </a:solidFill>
                <a:latin typeface="Abadi"/>
              </a:rPr>
              <a:t>psicologi…</a:t>
            </a:r>
            <a:r>
              <a:rPr lang="it-IT" sz="1400" b="1" dirty="0">
                <a:solidFill>
                  <a:schemeClr val="tx2"/>
                </a:solidFill>
                <a:latin typeface="Abadi"/>
              </a:rPr>
              <a:t>) e della formazione (docenti, formatori, personale </a:t>
            </a:r>
            <a:r>
              <a:rPr lang="it-IT" sz="1400" b="1" dirty="0" err="1">
                <a:solidFill>
                  <a:schemeClr val="tx2"/>
                </a:solidFill>
                <a:latin typeface="Abadi"/>
              </a:rPr>
              <a:t>scolastico…</a:t>
            </a:r>
            <a:r>
              <a:rPr lang="it-IT" sz="1400" b="1" dirty="0">
                <a:solidFill>
                  <a:schemeClr val="tx2"/>
                </a:solidFill>
                <a:latin typeface="Abadi"/>
              </a:rPr>
              <a:t>) sui temi della vulnerabilità educativa in ottica </a:t>
            </a:r>
            <a:r>
              <a:rPr lang="it-IT" sz="1400" b="1" dirty="0" err="1">
                <a:solidFill>
                  <a:schemeClr val="tx2"/>
                </a:solidFill>
                <a:latin typeface="Abadi"/>
              </a:rPr>
              <a:t>inter</a:t>
            </a:r>
            <a:r>
              <a:rPr lang="it-IT" sz="1400" b="1" dirty="0">
                <a:solidFill>
                  <a:schemeClr val="tx2"/>
                </a:solidFill>
                <a:latin typeface="Abadi"/>
              </a:rPr>
              <a:t>/multiculturale</a:t>
            </a:r>
          </a:p>
          <a:p>
            <a:pPr algn="ctr"/>
            <a:r>
              <a:rPr lang="it-IT" sz="1400" b="1" dirty="0" smtClean="0">
                <a:solidFill>
                  <a:schemeClr val="accent1">
                    <a:lumMod val="75000"/>
                  </a:schemeClr>
                </a:solidFill>
                <a:latin typeface="Abadi"/>
                <a:ea typeface="STKaiti" panose="020B0503020204020204" pitchFamily="2" charset="-122"/>
              </a:rPr>
              <a:t>OS </a:t>
            </a:r>
            <a:r>
              <a:rPr lang="it-IT" sz="1400" b="1" dirty="0">
                <a:solidFill>
                  <a:schemeClr val="accent1">
                    <a:lumMod val="75000"/>
                  </a:schemeClr>
                </a:solidFill>
                <a:latin typeface="Abadi"/>
                <a:ea typeface="STKaiti" panose="020B0503020204020204" pitchFamily="2" charset="-122"/>
              </a:rPr>
              <a:t>- </a:t>
            </a:r>
            <a:r>
              <a:rPr lang="it-IT" sz="1400" b="1" dirty="0">
                <a:solidFill>
                  <a:schemeClr val="accent1"/>
                </a:solidFill>
                <a:latin typeface="Abadi"/>
                <a:ea typeface="STKaiti" panose="020B0503020204020204" pitchFamily="2" charset="-122"/>
              </a:rPr>
              <a:t>P</a:t>
            </a:r>
            <a:r>
              <a:rPr lang="it-IT" sz="1400" b="1" dirty="0">
                <a:solidFill>
                  <a:schemeClr val="accent1"/>
                </a:solidFill>
                <a:latin typeface="Abadi"/>
              </a:rPr>
              <a:t>otenziare il </a:t>
            </a:r>
            <a:r>
              <a:rPr lang="it-IT" sz="1400" b="1" i="1" dirty="0" err="1">
                <a:solidFill>
                  <a:schemeClr val="accent1"/>
                </a:solidFill>
                <a:latin typeface="Abadi"/>
              </a:rPr>
              <a:t>know</a:t>
            </a:r>
            <a:r>
              <a:rPr lang="it-IT" sz="1400" b="1" i="1" dirty="0">
                <a:solidFill>
                  <a:schemeClr val="accent1"/>
                </a:solidFill>
                <a:latin typeface="Abadi"/>
              </a:rPr>
              <a:t> </a:t>
            </a:r>
            <a:r>
              <a:rPr lang="it-IT" sz="1400" b="1" i="1" dirty="0" err="1">
                <a:solidFill>
                  <a:schemeClr val="accent1"/>
                </a:solidFill>
                <a:latin typeface="Abadi"/>
              </a:rPr>
              <a:t>how</a:t>
            </a:r>
            <a:r>
              <a:rPr lang="it-IT" sz="1400" b="1" dirty="0">
                <a:solidFill>
                  <a:schemeClr val="accent1"/>
                </a:solidFill>
                <a:latin typeface="Abadi"/>
              </a:rPr>
              <a:t> e l’</a:t>
            </a:r>
            <a:r>
              <a:rPr lang="it-IT" sz="1400" b="1" i="1" dirty="0">
                <a:solidFill>
                  <a:schemeClr val="accent1"/>
                </a:solidFill>
                <a:latin typeface="Abadi"/>
              </a:rPr>
              <a:t>expertise</a:t>
            </a:r>
            <a:r>
              <a:rPr lang="it-IT" sz="1400" b="1" dirty="0">
                <a:solidFill>
                  <a:schemeClr val="accent1"/>
                </a:solidFill>
                <a:latin typeface="Abadi"/>
              </a:rPr>
              <a:t> degli operatori sociali e della formazione sui temi della vulnerabilità educativa al fine di migliorare la loro capacità nell’individuazione, analisi dei bisogni educativi e presa in carico </a:t>
            </a:r>
            <a:r>
              <a:rPr lang="it-IT" sz="1400" b="1" dirty="0" err="1">
                <a:solidFill>
                  <a:schemeClr val="accent1"/>
                </a:solidFill>
                <a:latin typeface="Abadi"/>
              </a:rPr>
              <a:t>multiagenzia</a:t>
            </a:r>
            <a:r>
              <a:rPr lang="it-IT" sz="1400" b="1" dirty="0">
                <a:solidFill>
                  <a:schemeClr val="accent1"/>
                </a:solidFill>
                <a:latin typeface="Abadi"/>
              </a:rPr>
              <a:t> dei minorenni stranieri tra i 14 e i 18 anni. I momenti formativi saranno inoltre occasione per ampliare le reti territoriali</a:t>
            </a:r>
            <a:r>
              <a:rPr lang="it-IT" sz="1400" b="1" dirty="0" smtClean="0">
                <a:solidFill>
                  <a:schemeClr val="accent1"/>
                </a:solidFill>
                <a:latin typeface="Abadi"/>
              </a:rPr>
              <a:t>.</a:t>
            </a:r>
            <a:endParaRPr lang="it-IT" sz="1400" b="1" dirty="0">
              <a:solidFill>
                <a:schemeClr val="accent1"/>
              </a:solidFill>
              <a:latin typeface="Abadi"/>
            </a:endParaRPr>
          </a:p>
          <a:p>
            <a:pPr algn="just"/>
            <a:r>
              <a:rPr lang="it-IT" sz="1400" b="1" dirty="0">
                <a:solidFill>
                  <a:srgbClr val="7030A0"/>
                </a:solidFill>
                <a:latin typeface="Abadi"/>
              </a:rPr>
              <a:t>Attività - Prima fase dedicata all’emersione dei bisogni formativi degli operatori di ciascun territorio con focus-group con i principali attori locali. </a:t>
            </a:r>
          </a:p>
          <a:p>
            <a:pPr algn="just"/>
            <a:r>
              <a:rPr lang="it-IT" sz="1400" b="1" dirty="0">
                <a:solidFill>
                  <a:srgbClr val="7030A0"/>
                </a:solidFill>
                <a:latin typeface="Abadi"/>
              </a:rPr>
              <a:t>La formazione di due tipologie: </a:t>
            </a:r>
          </a:p>
          <a:p>
            <a:pPr marL="342900" indent="-342900" algn="just">
              <a:buAutoNum type="arabicParenR"/>
            </a:pPr>
            <a:r>
              <a:rPr lang="it-IT" sz="1400" b="1" dirty="0">
                <a:solidFill>
                  <a:srgbClr val="7030A0"/>
                </a:solidFill>
                <a:latin typeface="Abadi"/>
              </a:rPr>
              <a:t>attività formativa rivolta a tutti gli operatori coinvolti nelle sperimentazioni e aperta alla partecipazione di altri attori - 8 webinar volti a condividere i principali approcci teorici e a contribuire alla creazione di un linguaggio comune; </a:t>
            </a:r>
          </a:p>
          <a:p>
            <a:pPr marL="342900" indent="-342900" algn="just">
              <a:buAutoNum type="arabicParenR"/>
            </a:pPr>
            <a:r>
              <a:rPr lang="it-IT" sz="1400" b="1" dirty="0">
                <a:solidFill>
                  <a:srgbClr val="7030A0"/>
                </a:solidFill>
                <a:latin typeface="Abadi"/>
              </a:rPr>
              <a:t>attività laboratoriale di supervisione on-the-job riservata alle singole territorialità. Momenti in presenza e momenti online, che vedranno la partecipazione degli operatori di progetto e delle 7 comunità territoriali. I laboratori on the job in presenza (due giornate per ogni territorio; azione di consulenza agli operatori di progetto sia in modalità singola che </a:t>
            </a:r>
            <a:r>
              <a:rPr lang="it-IT" sz="1400" b="1" dirty="0" err="1">
                <a:solidFill>
                  <a:srgbClr val="7030A0"/>
                </a:solidFill>
                <a:latin typeface="Abadi"/>
              </a:rPr>
              <a:t>gruppale</a:t>
            </a:r>
            <a:r>
              <a:rPr lang="it-IT" sz="1400" b="1" dirty="0">
                <a:solidFill>
                  <a:srgbClr val="7030A0"/>
                </a:solidFill>
                <a:latin typeface="Abadi"/>
              </a:rPr>
              <a:t>. La consulenza sui casi studio presentati dai territori verrà realizzata online (4 incontri a territorio). </a:t>
            </a:r>
          </a:p>
          <a:p>
            <a:pPr lvl="0" algn="ctr"/>
            <a:r>
              <a:rPr lang="it-IT" sz="1400" b="1" dirty="0" smtClean="0">
                <a:solidFill>
                  <a:srgbClr val="00B0F0"/>
                </a:solidFill>
                <a:latin typeface="Abadi"/>
              </a:rPr>
              <a:t>Durata</a:t>
            </a:r>
            <a:r>
              <a:rPr lang="it-IT" sz="1400" b="1" dirty="0">
                <a:solidFill>
                  <a:srgbClr val="00B0F0"/>
                </a:solidFill>
                <a:latin typeface="Abadi"/>
              </a:rPr>
              <a:t>: dal 2 al 20 mese (agosto 2024 – marzo 2026)</a:t>
            </a:r>
          </a:p>
          <a:p>
            <a:pPr algn="ctr"/>
            <a:endParaRPr lang="it-IT" sz="1600" b="1" dirty="0">
              <a:solidFill>
                <a:srgbClr val="7030A0"/>
              </a:solidFill>
              <a:latin typeface="Abadi"/>
            </a:endParaRPr>
          </a:p>
          <a:p>
            <a:pPr algn="ctr"/>
            <a:endParaRPr lang="it-IT" sz="1600" b="1" dirty="0">
              <a:solidFill>
                <a:srgbClr val="7030A0"/>
              </a:solidFill>
              <a:latin typeface="Abadi"/>
            </a:endParaRPr>
          </a:p>
          <a:p>
            <a:pPr lvl="0" algn="ctr"/>
            <a:r>
              <a:rPr lang="it-IT" sz="1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"/>
                <a:ea typeface="STKaiti" panose="020B0503020204020204" pitchFamily="2" charset="-122"/>
              </a:rPr>
              <a:t> </a:t>
            </a:r>
            <a:r>
              <a:rPr lang="it-IT" sz="1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"/>
              </a:rPr>
              <a:t>  </a:t>
            </a:r>
            <a:endParaRPr lang="it-IT" sz="1600" b="1" dirty="0">
              <a:solidFill>
                <a:schemeClr val="tx2"/>
              </a:solidFill>
              <a:latin typeface="Abadi"/>
            </a:endParaRPr>
          </a:p>
          <a:p>
            <a:r>
              <a:rPr lang="it-IT" sz="1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badi"/>
                <a:ea typeface="STKaiti" panose="020B0503020204020204" pitchFamily="2" charset="-122"/>
              </a:rPr>
              <a:t>   </a:t>
            </a:r>
          </a:p>
        </p:txBody>
      </p:sp>
      <p:pic>
        <p:nvPicPr>
          <p:cNvPr id="12" name="Immagine 11"/>
          <p:cNvPicPr/>
          <p:nvPr/>
        </p:nvPicPr>
        <p:blipFill>
          <a:blip r:embed="rId6" cstate="print">
            <a:extLst>
              <a:ext uri="{28A0092B-C50C-407E-A947-70E740481C1C}">
                <a14:useLocalDpi xmlns:ve="http://schemas.openxmlformats.org/markup-compatibility/2006" xmlns:o="urn:schemas-microsoft-com:office:office" xmlns:m="http://schemas.openxmlformats.org/officeDocument/2006/math" xmlns:v="urn:schemas-microsoft-com:vml" xmlns:wp="http://schemas.openxmlformats.org/drawingml/2006/wordprocessingDrawing" xmlns:w10="urn:schemas-microsoft-com:office:word" xmlns:w="http://schemas.openxmlformats.org/wordprocessingml/2006/main" xmlns:wne="http://schemas.microsoft.com/office/word/2006/wordml" xmlns:xdr="http://schemas.openxmlformats.org/drawingml/2006/spreadsheetDrawing" xmlns:a14="http://schemas.microsoft.com/office/drawing/2010/main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2222500" y="6372225"/>
            <a:ext cx="6867525" cy="1038225"/>
          </a:xfrm>
          <a:prstGeom prst="rect">
            <a:avLst/>
          </a:prstGeom>
          <a:noFill/>
          <a:extLst>
            <a:ext uri="{909E8E84-426E-40DD-AFC4-6F175D3DCCD1}">
              <a14:hiddenFill xmlns:ve="http://schemas.openxmlformats.org/markup-compatibility/2006" xmlns:o="urn:schemas-microsoft-com:office:office" xmlns:m="http://schemas.openxmlformats.org/officeDocument/2006/math" xmlns:v="urn:schemas-microsoft-com:vml" xmlns:wp="http://schemas.openxmlformats.org/drawingml/2006/wordprocessingDrawing" xmlns:w10="urn:schemas-microsoft-com:office:word" xmlns:w="http://schemas.openxmlformats.org/wordprocessingml/2006/main" xmlns:wne="http://schemas.microsoft.com/office/word/2006/wordml" xmlns:xdr="http://schemas.openxmlformats.org/drawingml/2006/spreadsheetDrawing" xmlns:a14="http://schemas.microsoft.com/office/drawing/2010/main" xmlns="" xmlns:pic="http://schemas.openxmlformats.org/drawingml/2006/picture" xmlns:lc="http://schemas.openxmlformats.org/drawingml/2006/lockedCanvas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655959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bject 24">
            <a:extLst>
              <a:ext uri="{FF2B5EF4-FFF2-40B4-BE49-F238E27FC236}">
                <a16:creationId xmlns:a16="http://schemas.microsoft.com/office/drawing/2014/main" xmlns="" id="{59382179-67ED-4644-9642-878334780CF0}"/>
              </a:ext>
            </a:extLst>
          </p:cNvPr>
          <p:cNvSpPr txBox="1"/>
          <p:nvPr/>
        </p:nvSpPr>
        <p:spPr>
          <a:xfrm>
            <a:off x="1755059" y="1183453"/>
            <a:ext cx="7183281" cy="8925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530"/>
              </a:lnSpc>
              <a:spcBef>
                <a:spcPts val="100"/>
              </a:spcBef>
            </a:pP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FONDO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ASILO,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spc="35" dirty="0">
                <a:solidFill>
                  <a:srgbClr val="0C3258"/>
                </a:solidFill>
                <a:latin typeface="Roboto"/>
                <a:cs typeface="Roboto"/>
              </a:rPr>
              <a:t>MIGRAZIONE</a:t>
            </a:r>
            <a:r>
              <a:rPr sz="900" b="1" spc="75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dirty="0">
                <a:solidFill>
                  <a:srgbClr val="0C3258"/>
                </a:solidFill>
                <a:latin typeface="Roboto"/>
                <a:cs typeface="Roboto"/>
              </a:rPr>
              <a:t>E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spc="35" dirty="0">
                <a:solidFill>
                  <a:srgbClr val="0C3258"/>
                </a:solidFill>
                <a:latin typeface="Roboto"/>
                <a:cs typeface="Roboto"/>
              </a:rPr>
              <a:t>INTEGRAZIONE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spc="30" dirty="0">
                <a:solidFill>
                  <a:srgbClr val="0C3258"/>
                </a:solidFill>
                <a:latin typeface="Roboto"/>
                <a:cs typeface="Roboto"/>
              </a:rPr>
              <a:t>(FAMI</a:t>
            </a:r>
            <a:r>
              <a:rPr lang="it-IT" sz="900" b="1" spc="75" dirty="0">
                <a:solidFill>
                  <a:srgbClr val="0C3258"/>
                </a:solidFill>
                <a:latin typeface="Roboto"/>
                <a:cs typeface="Roboto"/>
              </a:rPr>
              <a:t>) 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20</a:t>
            </a:r>
            <a:r>
              <a:rPr lang="it-IT" sz="900" b="1" spc="25" dirty="0">
                <a:solidFill>
                  <a:srgbClr val="0C3258"/>
                </a:solidFill>
                <a:latin typeface="Roboto"/>
                <a:cs typeface="Roboto"/>
              </a:rPr>
              <a:t>2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1-202</a:t>
            </a:r>
            <a:r>
              <a:rPr lang="it-IT" sz="900" b="1" spc="25" dirty="0">
                <a:solidFill>
                  <a:srgbClr val="0C3258"/>
                </a:solidFill>
                <a:latin typeface="Roboto"/>
                <a:cs typeface="Roboto"/>
              </a:rPr>
              <a:t>7</a:t>
            </a:r>
          </a:p>
          <a:p>
            <a:pPr algn="ctr">
              <a:lnSpc>
                <a:spcPts val="530"/>
              </a:lnSpc>
              <a:spcBef>
                <a:spcPts val="100"/>
              </a:spcBef>
            </a:pPr>
            <a:endParaRPr sz="900" dirty="0">
              <a:latin typeface="Roboto"/>
              <a:cs typeface="Roboto"/>
            </a:endParaRPr>
          </a:p>
          <a:p>
            <a:pPr marL="12065" marR="5080" algn="ctr">
              <a:lnSpc>
                <a:spcPts val="520"/>
              </a:lnSpc>
              <a:spcBef>
                <a:spcPts val="25"/>
              </a:spcBef>
            </a:pPr>
            <a:endParaRPr lang="it-IT" sz="900" spc="25" dirty="0">
              <a:solidFill>
                <a:srgbClr val="0C3258"/>
              </a:solidFill>
              <a:latin typeface="Roboto"/>
              <a:cs typeface="Roboto"/>
            </a:endParaRPr>
          </a:p>
          <a:p>
            <a:pPr algn="ctr"/>
            <a:r>
              <a:rPr lang="it-IT" sz="900" spc="70" dirty="0">
                <a:solidFill>
                  <a:srgbClr val="0C3258"/>
                </a:solidFill>
                <a:latin typeface="Roboto"/>
                <a:cs typeface="Roboto"/>
              </a:rPr>
              <a:t>Obiettivo Specifico 2. Migrazione Legale e Integrazione – Misura di attuazione 2.d) – Ambito di applicazione 2 m) – </a:t>
            </a:r>
          </a:p>
          <a:p>
            <a:pPr algn="ctr"/>
            <a:r>
              <a:rPr lang="it-IT" sz="900" spc="70" dirty="0">
                <a:solidFill>
                  <a:srgbClr val="0C3258"/>
                </a:solidFill>
                <a:latin typeface="Roboto"/>
                <a:cs typeface="Roboto"/>
              </a:rPr>
              <a:t>Intervento a) Capacity building, qualificazione e rafforzamento degli uffici pubblici</a:t>
            </a:r>
            <a:endParaRPr lang="it-IT" sz="900" spc="25" dirty="0">
              <a:solidFill>
                <a:srgbClr val="0C3258"/>
              </a:solidFill>
              <a:latin typeface="Roboto"/>
              <a:cs typeface="Roboto"/>
            </a:endParaRPr>
          </a:p>
          <a:p>
            <a:pPr marL="12065" marR="5080" algn="ctr">
              <a:lnSpc>
                <a:spcPts val="520"/>
              </a:lnSpc>
              <a:spcBef>
                <a:spcPts val="25"/>
              </a:spcBef>
            </a:pPr>
            <a:endParaRPr lang="it-IT" sz="900" spc="25" dirty="0">
              <a:solidFill>
                <a:srgbClr val="0C3258"/>
              </a:solidFill>
              <a:latin typeface="Roboto"/>
              <a:cs typeface="Roboto"/>
            </a:endParaRPr>
          </a:p>
          <a:p>
            <a:pPr marL="12065" marR="5080" algn="ctr">
              <a:lnSpc>
                <a:spcPts val="520"/>
              </a:lnSpc>
              <a:spcBef>
                <a:spcPts val="25"/>
              </a:spcBef>
            </a:pPr>
            <a:endParaRPr sz="900" dirty="0">
              <a:latin typeface="Roboto"/>
              <a:cs typeface="Roboto"/>
            </a:endParaRPr>
          </a:p>
          <a:p>
            <a:pPr algn="ctr">
              <a:lnSpc>
                <a:spcPts val="530"/>
              </a:lnSpc>
            </a:pP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"</a:t>
            </a:r>
            <a:r>
              <a:rPr lang="it-IT" sz="900" b="1" spc="25" dirty="0">
                <a:solidFill>
                  <a:srgbClr val="0C3258"/>
                </a:solidFill>
                <a:latin typeface="Roboto"/>
                <a:cs typeface="Roboto"/>
              </a:rPr>
              <a:t>M.I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.R</a:t>
            </a:r>
            <a:r>
              <a:rPr lang="it-IT" sz="900" b="1" spc="25" dirty="0">
                <a:solidFill>
                  <a:srgbClr val="0C3258"/>
                </a:solidFill>
                <a:latin typeface="Roboto"/>
                <a:cs typeface="Roboto"/>
              </a:rPr>
              <a:t>.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E.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lang="it-IT" sz="900" b="1" spc="70" dirty="0">
                <a:solidFill>
                  <a:srgbClr val="0C3258"/>
                </a:solidFill>
                <a:latin typeface="Roboto"/>
                <a:cs typeface="Roboto"/>
              </a:rPr>
              <a:t>- </a:t>
            </a:r>
            <a:r>
              <a:rPr lang="it-IT" sz="900" spc="70" dirty="0">
                <a:solidFill>
                  <a:srgbClr val="0C3258"/>
                </a:solidFill>
                <a:latin typeface="Roboto"/>
                <a:cs typeface="Roboto"/>
              </a:rPr>
              <a:t>MINORENNI IMMIGRATI RETI TERRITORIAL</a:t>
            </a:r>
            <a:r>
              <a:rPr lang="it-IT" sz="900" b="1" spc="70" dirty="0">
                <a:solidFill>
                  <a:srgbClr val="0C3258"/>
                </a:solidFill>
                <a:latin typeface="Roboto"/>
                <a:cs typeface="Roboto"/>
              </a:rPr>
              <a:t>I</a:t>
            </a:r>
            <a:r>
              <a:rPr sz="900" b="1" spc="30" dirty="0">
                <a:solidFill>
                  <a:srgbClr val="0C3258"/>
                </a:solidFill>
                <a:latin typeface="Roboto"/>
                <a:cs typeface="Roboto"/>
              </a:rPr>
              <a:t>"</a:t>
            </a:r>
            <a:endParaRPr sz="900" dirty="0">
              <a:latin typeface="Roboto"/>
              <a:cs typeface="Roboto"/>
            </a:endParaRPr>
          </a:p>
          <a:p>
            <a:pPr algn="ctr">
              <a:lnSpc>
                <a:spcPts val="530"/>
              </a:lnSpc>
            </a:pPr>
            <a:endParaRPr lang="it-IT" sz="900" spc="20" dirty="0">
              <a:solidFill>
                <a:srgbClr val="0C3258"/>
              </a:solidFill>
              <a:latin typeface="Roboto"/>
              <a:cs typeface="Roboto"/>
            </a:endParaRPr>
          </a:p>
          <a:p>
            <a:pPr algn="ctr">
              <a:lnSpc>
                <a:spcPts val="530"/>
              </a:lnSpc>
            </a:pPr>
            <a:r>
              <a:rPr sz="900" spc="20" dirty="0">
                <a:solidFill>
                  <a:srgbClr val="0C3258"/>
                </a:solidFill>
                <a:latin typeface="Roboto"/>
                <a:cs typeface="Roboto"/>
              </a:rPr>
              <a:t>PROG</a:t>
            </a:r>
            <a:r>
              <a:rPr lang="it-IT" sz="900" spc="2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spc="20" dirty="0">
                <a:solidFill>
                  <a:srgbClr val="0C3258"/>
                </a:solidFill>
                <a:latin typeface="Roboto"/>
                <a:cs typeface="Roboto"/>
              </a:rPr>
              <a:t>-</a:t>
            </a:r>
            <a:r>
              <a:rPr lang="it-IT" sz="900" spc="20" dirty="0">
                <a:solidFill>
                  <a:srgbClr val="0C3258"/>
                </a:solidFill>
                <a:latin typeface="Roboto"/>
                <a:cs typeface="Roboto"/>
              </a:rPr>
              <a:t>125</a:t>
            </a:r>
          </a:p>
          <a:p>
            <a:pPr algn="ctr">
              <a:lnSpc>
                <a:spcPts val="530"/>
              </a:lnSpc>
            </a:pPr>
            <a:endParaRPr lang="it-IT" sz="900" spc="20" dirty="0">
              <a:solidFill>
                <a:srgbClr val="0C3258"/>
              </a:solidFill>
              <a:latin typeface="Roboto"/>
              <a:cs typeface="Roboto"/>
            </a:endParaRPr>
          </a:p>
        </p:txBody>
      </p:sp>
      <p:pic>
        <p:nvPicPr>
          <p:cNvPr id="27" name="object 4">
            <a:extLst>
              <a:ext uri="{FF2B5EF4-FFF2-40B4-BE49-F238E27FC236}">
                <a16:creationId xmlns:a16="http://schemas.microsoft.com/office/drawing/2014/main" xmlns="" id="{1DC82E46-8D12-4D9A-A29E-49FC04BC570F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06460" y="220484"/>
            <a:ext cx="1153449" cy="697476"/>
          </a:xfrm>
          <a:prstGeom prst="rect">
            <a:avLst/>
          </a:prstGeom>
        </p:spPr>
      </p:pic>
      <p:sp>
        <p:nvSpPr>
          <p:cNvPr id="29" name="object 25">
            <a:extLst>
              <a:ext uri="{FF2B5EF4-FFF2-40B4-BE49-F238E27FC236}">
                <a16:creationId xmlns:a16="http://schemas.microsoft.com/office/drawing/2014/main" xmlns="" id="{1D466977-4AEE-49BF-9A04-B0CE84A0404A}"/>
              </a:ext>
            </a:extLst>
          </p:cNvPr>
          <p:cNvSpPr txBox="1"/>
          <p:nvPr/>
        </p:nvSpPr>
        <p:spPr>
          <a:xfrm>
            <a:off x="1559909" y="504098"/>
            <a:ext cx="1794598" cy="390491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47625" marR="5080" indent="-35560">
              <a:spcBef>
                <a:spcPts val="204"/>
              </a:spcBef>
            </a:pPr>
            <a:r>
              <a:rPr lang="it-IT" sz="1100" b="1" spc="20" dirty="0">
                <a:solidFill>
                  <a:srgbClr val="0C3258"/>
                </a:solidFill>
                <a:latin typeface="Trebuchet MS"/>
                <a:cs typeface="Trebuchet MS"/>
              </a:rPr>
              <a:t>Cofinanziato</a:t>
            </a:r>
          </a:p>
          <a:p>
            <a:pPr marL="47625" marR="5080" indent="-35560">
              <a:spcBef>
                <a:spcPts val="204"/>
              </a:spcBef>
            </a:pPr>
            <a:r>
              <a:rPr lang="it-IT" sz="1100" b="1" spc="20" dirty="0">
                <a:solidFill>
                  <a:srgbClr val="0C3258"/>
                </a:solidFill>
                <a:latin typeface="Trebuchet MS"/>
                <a:cs typeface="Trebuchet MS"/>
              </a:rPr>
              <a:t>dall’Unione Europea</a:t>
            </a:r>
            <a:endParaRPr sz="1100" dirty="0">
              <a:latin typeface="Trebuchet MS"/>
              <a:cs typeface="Trebuchet MS"/>
            </a:endParaRPr>
          </a:p>
        </p:txBody>
      </p:sp>
      <p:pic>
        <p:nvPicPr>
          <p:cNvPr id="30" name="object 3">
            <a:extLst>
              <a:ext uri="{FF2B5EF4-FFF2-40B4-BE49-F238E27FC236}">
                <a16:creationId xmlns:a16="http://schemas.microsoft.com/office/drawing/2014/main" xmlns="" id="{47C84053-459B-4699-94DF-D3DC95FEF64A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462408" y="225891"/>
            <a:ext cx="1655920" cy="673948"/>
          </a:xfrm>
          <a:prstGeom prst="rect">
            <a:avLst/>
          </a:prstGeom>
        </p:spPr>
      </p:pic>
      <p:pic>
        <p:nvPicPr>
          <p:cNvPr id="19" name="Picture 6">
            <a:extLst>
              <a:ext uri="{FF2B5EF4-FFF2-40B4-BE49-F238E27FC236}">
                <a16:creationId xmlns:a16="http://schemas.microsoft.com/office/drawing/2014/main" xmlns="" id="{184298DA-B65C-4235-8D3B-B2862983BC49}"/>
              </a:ext>
            </a:extLst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540976" y="336622"/>
            <a:ext cx="1310005" cy="591185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xmlns="" id="{117FFC83-8C95-6C02-BF35-3233769EEE99}"/>
              </a:ext>
            </a:extLst>
          </p:cNvPr>
          <p:cNvSpPr txBox="1"/>
          <p:nvPr/>
        </p:nvSpPr>
        <p:spPr>
          <a:xfrm>
            <a:off x="850900" y="2105025"/>
            <a:ext cx="534572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it-IT" sz="1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"/>
                <a:ea typeface="STKaiti" panose="020B0503020204020204" pitchFamily="2" charset="-122"/>
              </a:rPr>
              <a:t>WP2 </a:t>
            </a:r>
            <a:r>
              <a:rPr lang="it-IT" sz="1800" b="1" dirty="0">
                <a:solidFill>
                  <a:schemeClr val="tx2"/>
                </a:solidFill>
                <a:latin typeface="Abadi"/>
              </a:rPr>
              <a:t>Potenziamento delle competenze – TASK</a:t>
            </a:r>
          </a:p>
        </p:txBody>
      </p:sp>
      <p:graphicFrame>
        <p:nvGraphicFramePr>
          <p:cNvPr id="15" name="Tabel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20811470"/>
              </p:ext>
            </p:extLst>
          </p:nvPr>
        </p:nvGraphicFramePr>
        <p:xfrm>
          <a:off x="585878" y="2646875"/>
          <a:ext cx="9220200" cy="3593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77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51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200" dirty="0">
                          <a:latin typeface="Abadi"/>
                          <a:ea typeface="Calibri"/>
                          <a:cs typeface="Times New Roman"/>
                        </a:rPr>
                        <a:t>Task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200" dirty="0">
                          <a:latin typeface="Abadi"/>
                          <a:ea typeface="Calibri"/>
                          <a:cs typeface="Times New Roman"/>
                        </a:rPr>
                        <a:t>Inizio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200" dirty="0">
                          <a:latin typeface="Abadi"/>
                          <a:ea typeface="Calibri"/>
                          <a:cs typeface="Times New Roman"/>
                        </a:rPr>
                        <a:t>Fine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473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200" dirty="0">
                          <a:latin typeface="Abadi"/>
                          <a:ea typeface="Arial"/>
                          <a:cs typeface="Times New Roman"/>
                        </a:rPr>
                        <a:t>Emersione bisogni formativi per gli operatori sociali e scolastici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200" dirty="0">
                          <a:latin typeface="Abadi"/>
                          <a:ea typeface="Arial"/>
                          <a:cs typeface="Times New Roman"/>
                        </a:rPr>
                        <a:t>Ago 24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200" dirty="0" err="1">
                          <a:latin typeface="Abadi"/>
                          <a:ea typeface="Arial"/>
                          <a:cs typeface="Times New Roman"/>
                        </a:rPr>
                        <a:t>Sett</a:t>
                      </a:r>
                      <a:r>
                        <a:rPr lang="it-IT" sz="2200" dirty="0">
                          <a:latin typeface="Abadi"/>
                          <a:ea typeface="Arial"/>
                          <a:cs typeface="Times New Roman"/>
                        </a:rPr>
                        <a:t> 24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3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200" dirty="0">
                          <a:latin typeface="Abadi"/>
                          <a:ea typeface="Calibri"/>
                          <a:cs typeface="Times New Roman"/>
                        </a:rPr>
                        <a:t>Programmazione dell’azione formativa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200" dirty="0" err="1">
                          <a:latin typeface="Abadi"/>
                          <a:ea typeface="Arial"/>
                          <a:cs typeface="Times New Roman"/>
                        </a:rPr>
                        <a:t>Sett</a:t>
                      </a:r>
                      <a:r>
                        <a:rPr lang="it-IT" sz="2200" dirty="0">
                          <a:latin typeface="Abadi"/>
                          <a:ea typeface="Arial"/>
                          <a:cs typeface="Times New Roman"/>
                        </a:rPr>
                        <a:t> 24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200" dirty="0" err="1">
                          <a:latin typeface="Abadi"/>
                          <a:ea typeface="Arial"/>
                          <a:cs typeface="Times New Roman"/>
                        </a:rPr>
                        <a:t>Sett</a:t>
                      </a:r>
                      <a:r>
                        <a:rPr lang="it-IT" sz="2200" dirty="0">
                          <a:latin typeface="Abadi"/>
                          <a:ea typeface="Arial"/>
                          <a:cs typeface="Times New Roman"/>
                        </a:rPr>
                        <a:t> 24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3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200">
                          <a:latin typeface="Abadi"/>
                          <a:ea typeface="Arial"/>
                          <a:cs typeface="Times New Roman"/>
                        </a:rPr>
                        <a:t>Percorso formativo on line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200" dirty="0" err="1">
                          <a:latin typeface="Abadi"/>
                          <a:ea typeface="Arial"/>
                          <a:cs typeface="Times New Roman"/>
                        </a:rPr>
                        <a:t>Ott</a:t>
                      </a:r>
                      <a:r>
                        <a:rPr lang="it-IT" sz="2200" dirty="0">
                          <a:latin typeface="Abadi"/>
                          <a:ea typeface="Arial"/>
                          <a:cs typeface="Times New Roman"/>
                        </a:rPr>
                        <a:t> 24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200" dirty="0" err="1">
                          <a:latin typeface="Abadi"/>
                          <a:ea typeface="Arial"/>
                          <a:cs typeface="Times New Roman"/>
                        </a:rPr>
                        <a:t>Gen</a:t>
                      </a:r>
                      <a:r>
                        <a:rPr lang="it-IT" sz="2200" dirty="0">
                          <a:latin typeface="Abadi"/>
                          <a:ea typeface="Arial"/>
                          <a:cs typeface="Times New Roman"/>
                        </a:rPr>
                        <a:t> 25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473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200">
                          <a:latin typeface="Abadi"/>
                          <a:ea typeface="Arial"/>
                          <a:cs typeface="Times New Roman"/>
                        </a:rPr>
                        <a:t>Verifica del percorso formativo e programmazione dei laboratori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200" dirty="0" err="1">
                          <a:latin typeface="Abadi"/>
                          <a:ea typeface="Arial"/>
                          <a:cs typeface="Times New Roman"/>
                        </a:rPr>
                        <a:t>Feb</a:t>
                      </a:r>
                      <a:r>
                        <a:rPr lang="it-IT" sz="2200" dirty="0">
                          <a:latin typeface="Abadi"/>
                          <a:ea typeface="Arial"/>
                          <a:cs typeface="Times New Roman"/>
                        </a:rPr>
                        <a:t> 25</a:t>
                      </a:r>
                    </a:p>
                    <a:p>
                      <a:pPr algn="ctr"/>
                      <a:endParaRPr lang="it-IT" sz="2200" dirty="0">
                        <a:latin typeface="Abad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200" dirty="0" err="1">
                          <a:latin typeface="Abadi"/>
                        </a:rPr>
                        <a:t>Feb</a:t>
                      </a:r>
                      <a:r>
                        <a:rPr lang="it-IT" sz="2200" dirty="0">
                          <a:latin typeface="Abadi"/>
                        </a:rPr>
                        <a:t> 25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3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200">
                          <a:latin typeface="Abadi"/>
                          <a:ea typeface="Arial"/>
                          <a:cs typeface="Times New Roman"/>
                        </a:rPr>
                        <a:t>Laboratori esperienziali per territorialità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200" dirty="0">
                          <a:latin typeface="Abadi"/>
                          <a:ea typeface="Arial"/>
                          <a:cs typeface="Times New Roman"/>
                        </a:rPr>
                        <a:t>Mar 25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200" dirty="0" err="1">
                          <a:latin typeface="Abadi"/>
                          <a:ea typeface="Arial"/>
                          <a:cs typeface="Times New Roman"/>
                        </a:rPr>
                        <a:t>Sett</a:t>
                      </a:r>
                      <a:r>
                        <a:rPr lang="it-IT" sz="2200" dirty="0">
                          <a:latin typeface="Abadi"/>
                          <a:ea typeface="Arial"/>
                          <a:cs typeface="Times New Roman"/>
                        </a:rPr>
                        <a:t> 25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3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200">
                          <a:latin typeface="Abadi"/>
                          <a:ea typeface="Arial"/>
                          <a:cs typeface="Times New Roman"/>
                        </a:rPr>
                        <a:t>Verifica dei laboratori esperienziali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200" dirty="0" err="1">
                          <a:latin typeface="Abadi"/>
                          <a:ea typeface="Arial"/>
                          <a:cs typeface="Times New Roman"/>
                        </a:rPr>
                        <a:t>Ott</a:t>
                      </a:r>
                      <a:r>
                        <a:rPr lang="it-IT" sz="2200" dirty="0">
                          <a:latin typeface="Abadi"/>
                          <a:ea typeface="Arial"/>
                          <a:cs typeface="Times New Roman"/>
                        </a:rPr>
                        <a:t> 25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200" dirty="0" err="1">
                          <a:latin typeface="Abadi"/>
                          <a:ea typeface="Arial"/>
                          <a:cs typeface="Times New Roman"/>
                        </a:rPr>
                        <a:t>Ott</a:t>
                      </a:r>
                      <a:r>
                        <a:rPr lang="it-IT" sz="2200" dirty="0">
                          <a:latin typeface="Abadi"/>
                          <a:ea typeface="Arial"/>
                          <a:cs typeface="Times New Roman"/>
                        </a:rPr>
                        <a:t> 25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3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200">
                          <a:latin typeface="Abadi"/>
                          <a:ea typeface="Arial"/>
                          <a:cs typeface="Times New Roman"/>
                        </a:rPr>
                        <a:t>Consulenza agli operatori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200" dirty="0" err="1">
                          <a:latin typeface="Abadi"/>
                          <a:ea typeface="Arial"/>
                          <a:cs typeface="Times New Roman"/>
                        </a:rPr>
                        <a:t>Nov</a:t>
                      </a:r>
                      <a:r>
                        <a:rPr lang="it-IT" sz="2200" dirty="0">
                          <a:latin typeface="Abadi"/>
                          <a:ea typeface="Arial"/>
                          <a:cs typeface="Times New Roman"/>
                        </a:rPr>
                        <a:t> 25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2200" dirty="0" err="1">
                          <a:latin typeface="Abadi"/>
                          <a:ea typeface="Arial"/>
                          <a:cs typeface="Times New Roman"/>
                        </a:rPr>
                        <a:t>Feb</a:t>
                      </a:r>
                      <a:r>
                        <a:rPr lang="it-IT" sz="2200" dirty="0">
                          <a:latin typeface="Abadi"/>
                          <a:ea typeface="Arial"/>
                          <a:cs typeface="Times New Roman"/>
                        </a:rPr>
                        <a:t> 26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pic>
        <p:nvPicPr>
          <p:cNvPr id="13" name="Immagine 12"/>
          <p:cNvPicPr/>
          <p:nvPr/>
        </p:nvPicPr>
        <p:blipFill>
          <a:blip r:embed="rId6" cstate="print">
            <a:extLst>
              <a:ext uri="{28A0092B-C50C-407E-A947-70E740481C1C}">
                <a14:useLocalDpi xmlns:ve="http://schemas.openxmlformats.org/markup-compatibility/2006" xmlns:o="urn:schemas-microsoft-com:office:office" xmlns:m="http://schemas.openxmlformats.org/officeDocument/2006/math" xmlns:v="urn:schemas-microsoft-com:vml" xmlns:wp="http://schemas.openxmlformats.org/drawingml/2006/wordprocessingDrawing" xmlns:w10="urn:schemas-microsoft-com:office:word" xmlns:w="http://schemas.openxmlformats.org/wordprocessingml/2006/main" xmlns:wne="http://schemas.microsoft.com/office/word/2006/wordml" xmlns:xdr="http://schemas.openxmlformats.org/drawingml/2006/spreadsheetDrawing" xmlns:a14="http://schemas.microsoft.com/office/drawing/2010/main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2146300" y="6296025"/>
            <a:ext cx="6867525" cy="1038225"/>
          </a:xfrm>
          <a:prstGeom prst="rect">
            <a:avLst/>
          </a:prstGeom>
          <a:noFill/>
          <a:extLst>
            <a:ext uri="{909E8E84-426E-40DD-AFC4-6F175D3DCCD1}">
              <a14:hiddenFill xmlns:ve="http://schemas.openxmlformats.org/markup-compatibility/2006" xmlns:o="urn:schemas-microsoft-com:office:office" xmlns:m="http://schemas.openxmlformats.org/officeDocument/2006/math" xmlns:v="urn:schemas-microsoft-com:vml" xmlns:wp="http://schemas.openxmlformats.org/drawingml/2006/wordprocessingDrawing" xmlns:w10="urn:schemas-microsoft-com:office:word" xmlns:w="http://schemas.openxmlformats.org/wordprocessingml/2006/main" xmlns:wne="http://schemas.microsoft.com/office/word/2006/wordml" xmlns:xdr="http://schemas.openxmlformats.org/drawingml/2006/spreadsheetDrawing" xmlns:a14="http://schemas.microsoft.com/office/drawing/2010/main" xmlns="" xmlns:pic="http://schemas.openxmlformats.org/drawingml/2006/picture" xmlns:lc="http://schemas.openxmlformats.org/drawingml/2006/lockedCanvas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4326129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bject 24">
            <a:extLst>
              <a:ext uri="{FF2B5EF4-FFF2-40B4-BE49-F238E27FC236}">
                <a16:creationId xmlns:a16="http://schemas.microsoft.com/office/drawing/2014/main" xmlns="" id="{59382179-67ED-4644-9642-878334780CF0}"/>
              </a:ext>
            </a:extLst>
          </p:cNvPr>
          <p:cNvSpPr txBox="1"/>
          <p:nvPr/>
        </p:nvSpPr>
        <p:spPr>
          <a:xfrm>
            <a:off x="1755059" y="1183453"/>
            <a:ext cx="7183281" cy="8925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530"/>
              </a:lnSpc>
              <a:spcBef>
                <a:spcPts val="100"/>
              </a:spcBef>
            </a:pP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FONDO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ASILO,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spc="35" dirty="0">
                <a:solidFill>
                  <a:srgbClr val="0C3258"/>
                </a:solidFill>
                <a:latin typeface="Roboto"/>
                <a:cs typeface="Roboto"/>
              </a:rPr>
              <a:t>MIGRAZIONE</a:t>
            </a:r>
            <a:r>
              <a:rPr sz="900" b="1" spc="75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dirty="0">
                <a:solidFill>
                  <a:srgbClr val="0C3258"/>
                </a:solidFill>
                <a:latin typeface="Roboto"/>
                <a:cs typeface="Roboto"/>
              </a:rPr>
              <a:t>E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spc="35" dirty="0">
                <a:solidFill>
                  <a:srgbClr val="0C3258"/>
                </a:solidFill>
                <a:latin typeface="Roboto"/>
                <a:cs typeface="Roboto"/>
              </a:rPr>
              <a:t>INTEGRAZIONE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spc="30" dirty="0">
                <a:solidFill>
                  <a:srgbClr val="0C3258"/>
                </a:solidFill>
                <a:latin typeface="Roboto"/>
                <a:cs typeface="Roboto"/>
              </a:rPr>
              <a:t>(FAMI</a:t>
            </a:r>
            <a:r>
              <a:rPr lang="it-IT" sz="900" b="1" spc="75" dirty="0">
                <a:solidFill>
                  <a:srgbClr val="0C3258"/>
                </a:solidFill>
                <a:latin typeface="Roboto"/>
                <a:cs typeface="Roboto"/>
              </a:rPr>
              <a:t>) 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20</a:t>
            </a:r>
            <a:r>
              <a:rPr lang="it-IT" sz="900" b="1" spc="25" dirty="0">
                <a:solidFill>
                  <a:srgbClr val="0C3258"/>
                </a:solidFill>
                <a:latin typeface="Roboto"/>
                <a:cs typeface="Roboto"/>
              </a:rPr>
              <a:t>2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1-202</a:t>
            </a:r>
            <a:r>
              <a:rPr lang="it-IT" sz="900" b="1" spc="25" dirty="0">
                <a:solidFill>
                  <a:srgbClr val="0C3258"/>
                </a:solidFill>
                <a:latin typeface="Roboto"/>
                <a:cs typeface="Roboto"/>
              </a:rPr>
              <a:t>7</a:t>
            </a:r>
          </a:p>
          <a:p>
            <a:pPr algn="ctr">
              <a:lnSpc>
                <a:spcPts val="530"/>
              </a:lnSpc>
              <a:spcBef>
                <a:spcPts val="100"/>
              </a:spcBef>
            </a:pPr>
            <a:endParaRPr sz="900" dirty="0">
              <a:latin typeface="Roboto"/>
              <a:cs typeface="Roboto"/>
            </a:endParaRPr>
          </a:p>
          <a:p>
            <a:pPr marL="12065" marR="5080" algn="ctr">
              <a:lnSpc>
                <a:spcPts val="520"/>
              </a:lnSpc>
              <a:spcBef>
                <a:spcPts val="25"/>
              </a:spcBef>
            </a:pPr>
            <a:endParaRPr lang="it-IT" sz="900" spc="25" dirty="0">
              <a:solidFill>
                <a:srgbClr val="0C3258"/>
              </a:solidFill>
              <a:latin typeface="Roboto"/>
              <a:cs typeface="Roboto"/>
            </a:endParaRPr>
          </a:p>
          <a:p>
            <a:pPr algn="ctr"/>
            <a:r>
              <a:rPr lang="it-IT" sz="900" spc="70" dirty="0">
                <a:solidFill>
                  <a:srgbClr val="0C3258"/>
                </a:solidFill>
                <a:latin typeface="Roboto"/>
                <a:cs typeface="Roboto"/>
              </a:rPr>
              <a:t>Obiettivo Specifico 2. Migrazione Legale e Integrazione – Misura di attuazione 2.d) – Ambito di applicazione 2 m) – </a:t>
            </a:r>
          </a:p>
          <a:p>
            <a:pPr algn="ctr"/>
            <a:r>
              <a:rPr lang="it-IT" sz="900" spc="70" dirty="0">
                <a:solidFill>
                  <a:srgbClr val="0C3258"/>
                </a:solidFill>
                <a:latin typeface="Roboto"/>
                <a:cs typeface="Roboto"/>
              </a:rPr>
              <a:t>Intervento a) Capacity building, qualificazione e rafforzamento degli uffici pubblici</a:t>
            </a:r>
            <a:endParaRPr lang="it-IT" sz="900" spc="25" dirty="0">
              <a:solidFill>
                <a:srgbClr val="0C3258"/>
              </a:solidFill>
              <a:latin typeface="Roboto"/>
              <a:cs typeface="Roboto"/>
            </a:endParaRPr>
          </a:p>
          <a:p>
            <a:pPr marL="12065" marR="5080" algn="ctr">
              <a:lnSpc>
                <a:spcPts val="520"/>
              </a:lnSpc>
              <a:spcBef>
                <a:spcPts val="25"/>
              </a:spcBef>
            </a:pPr>
            <a:endParaRPr lang="it-IT" sz="900" spc="25" dirty="0">
              <a:solidFill>
                <a:srgbClr val="0C3258"/>
              </a:solidFill>
              <a:latin typeface="Roboto"/>
              <a:cs typeface="Roboto"/>
            </a:endParaRPr>
          </a:p>
          <a:p>
            <a:pPr marL="12065" marR="5080" algn="ctr">
              <a:lnSpc>
                <a:spcPts val="520"/>
              </a:lnSpc>
              <a:spcBef>
                <a:spcPts val="25"/>
              </a:spcBef>
            </a:pPr>
            <a:endParaRPr sz="900" dirty="0">
              <a:latin typeface="Roboto"/>
              <a:cs typeface="Roboto"/>
            </a:endParaRPr>
          </a:p>
          <a:p>
            <a:pPr algn="ctr">
              <a:lnSpc>
                <a:spcPts val="530"/>
              </a:lnSpc>
            </a:pP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"</a:t>
            </a:r>
            <a:r>
              <a:rPr lang="it-IT" sz="900" b="1" spc="25" dirty="0">
                <a:solidFill>
                  <a:srgbClr val="0C3258"/>
                </a:solidFill>
                <a:latin typeface="Roboto"/>
                <a:cs typeface="Roboto"/>
              </a:rPr>
              <a:t>M.I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.R</a:t>
            </a:r>
            <a:r>
              <a:rPr lang="it-IT" sz="900" b="1" spc="25" dirty="0">
                <a:solidFill>
                  <a:srgbClr val="0C3258"/>
                </a:solidFill>
                <a:latin typeface="Roboto"/>
                <a:cs typeface="Roboto"/>
              </a:rPr>
              <a:t>.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E.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lang="it-IT" sz="900" b="1" spc="70" dirty="0">
                <a:solidFill>
                  <a:srgbClr val="0C3258"/>
                </a:solidFill>
                <a:latin typeface="Roboto"/>
                <a:cs typeface="Roboto"/>
              </a:rPr>
              <a:t>- </a:t>
            </a:r>
            <a:r>
              <a:rPr lang="it-IT" sz="900" spc="70" dirty="0">
                <a:solidFill>
                  <a:srgbClr val="0C3258"/>
                </a:solidFill>
                <a:latin typeface="Roboto"/>
                <a:cs typeface="Roboto"/>
              </a:rPr>
              <a:t>MINORENNI IMMIGRATI RETI TERRITORIAL</a:t>
            </a:r>
            <a:r>
              <a:rPr lang="it-IT" sz="900" b="1" spc="70" dirty="0">
                <a:solidFill>
                  <a:srgbClr val="0C3258"/>
                </a:solidFill>
                <a:latin typeface="Roboto"/>
                <a:cs typeface="Roboto"/>
              </a:rPr>
              <a:t>I</a:t>
            </a:r>
            <a:r>
              <a:rPr sz="900" b="1" spc="30" dirty="0">
                <a:solidFill>
                  <a:srgbClr val="0C3258"/>
                </a:solidFill>
                <a:latin typeface="Roboto"/>
                <a:cs typeface="Roboto"/>
              </a:rPr>
              <a:t>"</a:t>
            </a:r>
            <a:endParaRPr sz="900" dirty="0">
              <a:latin typeface="Roboto"/>
              <a:cs typeface="Roboto"/>
            </a:endParaRPr>
          </a:p>
          <a:p>
            <a:pPr algn="ctr">
              <a:lnSpc>
                <a:spcPts val="530"/>
              </a:lnSpc>
            </a:pPr>
            <a:endParaRPr lang="it-IT" sz="900" spc="20" dirty="0">
              <a:solidFill>
                <a:srgbClr val="0C3258"/>
              </a:solidFill>
              <a:latin typeface="Roboto"/>
              <a:cs typeface="Roboto"/>
            </a:endParaRPr>
          </a:p>
          <a:p>
            <a:pPr algn="ctr">
              <a:lnSpc>
                <a:spcPts val="530"/>
              </a:lnSpc>
            </a:pPr>
            <a:r>
              <a:rPr sz="900" spc="20" dirty="0">
                <a:solidFill>
                  <a:srgbClr val="0C3258"/>
                </a:solidFill>
                <a:latin typeface="Roboto"/>
                <a:cs typeface="Roboto"/>
              </a:rPr>
              <a:t>PROG</a:t>
            </a:r>
            <a:r>
              <a:rPr lang="it-IT" sz="900" spc="2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spc="20" dirty="0">
                <a:solidFill>
                  <a:srgbClr val="0C3258"/>
                </a:solidFill>
                <a:latin typeface="Roboto"/>
                <a:cs typeface="Roboto"/>
              </a:rPr>
              <a:t>-</a:t>
            </a:r>
            <a:r>
              <a:rPr lang="it-IT" sz="900" spc="20" dirty="0">
                <a:solidFill>
                  <a:srgbClr val="0C3258"/>
                </a:solidFill>
                <a:latin typeface="Roboto"/>
                <a:cs typeface="Roboto"/>
              </a:rPr>
              <a:t>125</a:t>
            </a:r>
          </a:p>
          <a:p>
            <a:pPr algn="ctr">
              <a:lnSpc>
                <a:spcPts val="530"/>
              </a:lnSpc>
            </a:pPr>
            <a:endParaRPr lang="it-IT" sz="900" spc="20" dirty="0">
              <a:solidFill>
                <a:srgbClr val="0C3258"/>
              </a:solidFill>
              <a:latin typeface="Roboto"/>
              <a:cs typeface="Roboto"/>
            </a:endParaRPr>
          </a:p>
        </p:txBody>
      </p:sp>
      <p:pic>
        <p:nvPicPr>
          <p:cNvPr id="27" name="object 4">
            <a:extLst>
              <a:ext uri="{FF2B5EF4-FFF2-40B4-BE49-F238E27FC236}">
                <a16:creationId xmlns:a16="http://schemas.microsoft.com/office/drawing/2014/main" xmlns="" id="{1DC82E46-8D12-4D9A-A29E-49FC04BC570F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06460" y="220484"/>
            <a:ext cx="1153449" cy="697476"/>
          </a:xfrm>
          <a:prstGeom prst="rect">
            <a:avLst/>
          </a:prstGeom>
        </p:spPr>
      </p:pic>
      <p:sp>
        <p:nvSpPr>
          <p:cNvPr id="29" name="object 25">
            <a:extLst>
              <a:ext uri="{FF2B5EF4-FFF2-40B4-BE49-F238E27FC236}">
                <a16:creationId xmlns:a16="http://schemas.microsoft.com/office/drawing/2014/main" xmlns="" id="{1D466977-4AEE-49BF-9A04-B0CE84A0404A}"/>
              </a:ext>
            </a:extLst>
          </p:cNvPr>
          <p:cNvSpPr txBox="1"/>
          <p:nvPr/>
        </p:nvSpPr>
        <p:spPr>
          <a:xfrm>
            <a:off x="1559909" y="504098"/>
            <a:ext cx="1794598" cy="390491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47625" marR="5080" indent="-35560">
              <a:spcBef>
                <a:spcPts val="204"/>
              </a:spcBef>
            </a:pPr>
            <a:r>
              <a:rPr lang="it-IT" sz="1100" b="1" spc="20" dirty="0">
                <a:solidFill>
                  <a:srgbClr val="0C3258"/>
                </a:solidFill>
                <a:latin typeface="Trebuchet MS"/>
                <a:cs typeface="Trebuchet MS"/>
              </a:rPr>
              <a:t>Cofinanziato</a:t>
            </a:r>
          </a:p>
          <a:p>
            <a:pPr marL="47625" marR="5080" indent="-35560">
              <a:spcBef>
                <a:spcPts val="204"/>
              </a:spcBef>
            </a:pPr>
            <a:r>
              <a:rPr lang="it-IT" sz="1100" b="1" spc="20" dirty="0">
                <a:solidFill>
                  <a:srgbClr val="0C3258"/>
                </a:solidFill>
                <a:latin typeface="Trebuchet MS"/>
                <a:cs typeface="Trebuchet MS"/>
              </a:rPr>
              <a:t>dall’Unione Europea</a:t>
            </a:r>
            <a:endParaRPr sz="1100" dirty="0">
              <a:latin typeface="Trebuchet MS"/>
              <a:cs typeface="Trebuchet MS"/>
            </a:endParaRPr>
          </a:p>
        </p:txBody>
      </p:sp>
      <p:pic>
        <p:nvPicPr>
          <p:cNvPr id="30" name="object 3">
            <a:extLst>
              <a:ext uri="{FF2B5EF4-FFF2-40B4-BE49-F238E27FC236}">
                <a16:creationId xmlns:a16="http://schemas.microsoft.com/office/drawing/2014/main" xmlns="" id="{47C84053-459B-4699-94DF-D3DC95FEF64A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462408" y="225891"/>
            <a:ext cx="1655920" cy="673948"/>
          </a:xfrm>
          <a:prstGeom prst="rect">
            <a:avLst/>
          </a:prstGeom>
        </p:spPr>
      </p:pic>
      <p:pic>
        <p:nvPicPr>
          <p:cNvPr id="19" name="Picture 6">
            <a:extLst>
              <a:ext uri="{FF2B5EF4-FFF2-40B4-BE49-F238E27FC236}">
                <a16:creationId xmlns:a16="http://schemas.microsoft.com/office/drawing/2014/main" xmlns="" id="{184298DA-B65C-4235-8D3B-B2862983BC49}"/>
              </a:ext>
            </a:extLst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540976" y="336622"/>
            <a:ext cx="1310005" cy="591185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xmlns="" id="{624CFDEE-9089-FEA5-E229-23502CE33883}"/>
              </a:ext>
            </a:extLst>
          </p:cNvPr>
          <p:cNvSpPr txBox="1"/>
          <p:nvPr/>
        </p:nvSpPr>
        <p:spPr>
          <a:xfrm>
            <a:off x="850900" y="2028825"/>
            <a:ext cx="7162800" cy="381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it-IT" sz="1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"/>
                <a:ea typeface="STKaiti" panose="020B0503020204020204" pitchFamily="2" charset="-122"/>
              </a:rPr>
              <a:t>WP2 </a:t>
            </a:r>
            <a:r>
              <a:rPr lang="it-IT" sz="1800" b="1" dirty="0">
                <a:solidFill>
                  <a:schemeClr val="tx2"/>
                </a:solidFill>
                <a:latin typeface="Abadi"/>
              </a:rPr>
              <a:t>Potenziamento delle competenze – PRODOTTI</a:t>
            </a:r>
            <a:endParaRPr lang="it-IT" sz="1200" b="1" dirty="0">
              <a:solidFill>
                <a:srgbClr val="7030A0"/>
              </a:solidFill>
              <a:latin typeface="Abadi"/>
            </a:endParaRPr>
          </a:p>
        </p:txBody>
      </p:sp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33624626"/>
              </p:ext>
            </p:extLst>
          </p:nvPr>
        </p:nvGraphicFramePr>
        <p:xfrm>
          <a:off x="517127" y="2538998"/>
          <a:ext cx="9601201" cy="3925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1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56744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7115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099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latin typeface="Abadi"/>
                          <a:ea typeface="Calibri"/>
                          <a:cs typeface="Times New Roman"/>
                        </a:rPr>
                        <a:t>Task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latin typeface="Abadi"/>
                          <a:ea typeface="Calibri"/>
                          <a:cs typeface="Times New Roman"/>
                        </a:rPr>
                        <a:t>Output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 err="1">
                          <a:latin typeface="Abadi"/>
                          <a:ea typeface="Calibri"/>
                          <a:cs typeface="Times New Roman"/>
                        </a:rPr>
                        <a:t>Deriverable</a:t>
                      </a:r>
                      <a:endParaRPr lang="it-IT" sz="1600" dirty="0">
                        <a:latin typeface="Abad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latin typeface="Abadi"/>
                          <a:ea typeface="Calibri"/>
                          <a:cs typeface="Times New Roman"/>
                        </a:rPr>
                        <a:t>Mese consegna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99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>
                          <a:latin typeface="Abadi"/>
                          <a:ea typeface="Arial"/>
                          <a:cs typeface="Times New Roman"/>
                        </a:rPr>
                        <a:t>Emersione bisogni formativi per gli operatori sociali e scolastici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latin typeface="Abadi"/>
                          <a:ea typeface="Calibri"/>
                          <a:cs typeface="Times New Roman"/>
                        </a:rPr>
                        <a:t>Documento analisi dei bisogni formativi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600">
                        <a:latin typeface="Abad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latin typeface="Abadi"/>
                          <a:ea typeface="Calibri"/>
                          <a:cs typeface="Times New Roman"/>
                        </a:rPr>
                        <a:t>Set 24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872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latin typeface="Abadi"/>
                          <a:ea typeface="Calibri"/>
                          <a:cs typeface="Times New Roman"/>
                        </a:rPr>
                        <a:t>Programmazione dell’azione formativa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it-IT" sz="1600" dirty="0">
                        <a:latin typeface="Abad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latin typeface="Abadi"/>
                          <a:ea typeface="Calibri"/>
                          <a:cs typeface="Times New Roman"/>
                        </a:rPr>
                        <a:t>Programma del percorso formativo online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 err="1">
                          <a:latin typeface="Abadi"/>
                          <a:ea typeface="Calibri"/>
                          <a:cs typeface="Times New Roman"/>
                        </a:rPr>
                        <a:t>Ott</a:t>
                      </a:r>
                      <a:r>
                        <a:rPr lang="it-IT" sz="1600" dirty="0">
                          <a:latin typeface="Abadi"/>
                          <a:ea typeface="Calibri"/>
                          <a:cs typeface="Times New Roman"/>
                        </a:rPr>
                        <a:t> 24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>
                          <a:latin typeface="Abadi"/>
                          <a:ea typeface="Arial"/>
                          <a:cs typeface="Times New Roman"/>
                        </a:rPr>
                        <a:t>Percorso formativo on line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it-IT" sz="1600">
                        <a:latin typeface="Abad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latin typeface="Abadi"/>
                          <a:ea typeface="Calibri"/>
                          <a:cs typeface="Times New Roman"/>
                        </a:rPr>
                        <a:t>Materiale didattico del percorso formativo online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latin typeface="Abadi"/>
                          <a:ea typeface="Calibri"/>
                          <a:cs typeface="Times New Roman"/>
                        </a:rPr>
                        <a:t>Feb 25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763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>
                          <a:latin typeface="Abadi"/>
                          <a:ea typeface="Arial"/>
                          <a:cs typeface="Times New Roman"/>
                        </a:rPr>
                        <a:t>Laboratori esperienziali per territorialità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it-IT" sz="1600" dirty="0">
                        <a:latin typeface="Abad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latin typeface="Abadi"/>
                          <a:ea typeface="Calibri"/>
                          <a:cs typeface="Times New Roman"/>
                        </a:rPr>
                        <a:t>Materiale didattico e formativo della formazione on the job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latin typeface="Abadi"/>
                          <a:ea typeface="Calibri"/>
                          <a:cs typeface="Times New Roman"/>
                        </a:rPr>
                        <a:t>Sett 25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829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>
                          <a:latin typeface="Abadi"/>
                          <a:ea typeface="Arial"/>
                          <a:cs typeface="Times New Roman"/>
                        </a:rPr>
                        <a:t>Verifica dei laboratori esperienziali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latin typeface="Abadi"/>
                          <a:ea typeface="Calibri"/>
                          <a:cs typeface="Times New Roman"/>
                        </a:rPr>
                        <a:t>Report attività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it-IT" sz="1600">
                        <a:latin typeface="Abad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latin typeface="Abadi"/>
                          <a:ea typeface="Calibri"/>
                          <a:cs typeface="Times New Roman"/>
                        </a:rPr>
                        <a:t>Ott 25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829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 dirty="0">
                          <a:latin typeface="Abadi"/>
                          <a:ea typeface="Arial"/>
                          <a:cs typeface="Times New Roman"/>
                        </a:rPr>
                        <a:t>Consulenza agli operatori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latin typeface="Abadi"/>
                          <a:ea typeface="Calibri"/>
                          <a:cs typeface="Times New Roman"/>
                        </a:rPr>
                        <a:t>Report consulenze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it-IT" sz="1600">
                        <a:latin typeface="Abad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 err="1">
                          <a:latin typeface="Abadi"/>
                          <a:ea typeface="Calibri"/>
                          <a:cs typeface="Times New Roman"/>
                        </a:rPr>
                        <a:t>Feb</a:t>
                      </a:r>
                      <a:r>
                        <a:rPr lang="it-IT" sz="1600" dirty="0">
                          <a:latin typeface="Abadi"/>
                          <a:ea typeface="Calibri"/>
                          <a:cs typeface="Times New Roman"/>
                        </a:rPr>
                        <a:t> 26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pic>
        <p:nvPicPr>
          <p:cNvPr id="13" name="Immagine 12"/>
          <p:cNvPicPr/>
          <p:nvPr/>
        </p:nvPicPr>
        <p:blipFill>
          <a:blip r:embed="rId6" cstate="print">
            <a:extLst>
              <a:ext uri="{28A0092B-C50C-407E-A947-70E740481C1C}">
                <a14:useLocalDpi xmlns:ve="http://schemas.openxmlformats.org/markup-compatibility/2006" xmlns:o="urn:schemas-microsoft-com:office:office" xmlns:m="http://schemas.openxmlformats.org/officeDocument/2006/math" xmlns:v="urn:schemas-microsoft-com:vml" xmlns:wp="http://schemas.openxmlformats.org/drawingml/2006/wordprocessingDrawing" xmlns:w10="urn:schemas-microsoft-com:office:word" xmlns:w="http://schemas.openxmlformats.org/wordprocessingml/2006/main" xmlns:wne="http://schemas.microsoft.com/office/word/2006/wordml" xmlns:xdr="http://schemas.openxmlformats.org/drawingml/2006/spreadsheetDrawing" xmlns:a14="http://schemas.microsoft.com/office/drawing/2010/main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917700" y="6524625"/>
            <a:ext cx="6867525" cy="823912"/>
          </a:xfrm>
          <a:prstGeom prst="rect">
            <a:avLst/>
          </a:prstGeom>
          <a:noFill/>
          <a:extLst>
            <a:ext uri="{909E8E84-426E-40DD-AFC4-6F175D3DCCD1}">
              <a14:hiddenFill xmlns:ve="http://schemas.openxmlformats.org/markup-compatibility/2006" xmlns:o="urn:schemas-microsoft-com:office:office" xmlns:m="http://schemas.openxmlformats.org/officeDocument/2006/math" xmlns:v="urn:schemas-microsoft-com:vml" xmlns:wp="http://schemas.openxmlformats.org/drawingml/2006/wordprocessingDrawing" xmlns:w10="urn:schemas-microsoft-com:office:word" xmlns:w="http://schemas.openxmlformats.org/wordprocessingml/2006/main" xmlns:wne="http://schemas.microsoft.com/office/word/2006/wordml" xmlns:xdr="http://schemas.openxmlformats.org/drawingml/2006/spreadsheetDrawing" xmlns:a14="http://schemas.microsoft.com/office/drawing/2010/main" xmlns="" xmlns:pic="http://schemas.openxmlformats.org/drawingml/2006/picture" xmlns:lc="http://schemas.openxmlformats.org/drawingml/2006/lockedCanvas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9265005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bject 24">
            <a:extLst>
              <a:ext uri="{FF2B5EF4-FFF2-40B4-BE49-F238E27FC236}">
                <a16:creationId xmlns:a16="http://schemas.microsoft.com/office/drawing/2014/main" xmlns="" id="{59382179-67ED-4644-9642-878334780CF0}"/>
              </a:ext>
            </a:extLst>
          </p:cNvPr>
          <p:cNvSpPr txBox="1"/>
          <p:nvPr/>
        </p:nvSpPr>
        <p:spPr>
          <a:xfrm>
            <a:off x="1755059" y="1183453"/>
            <a:ext cx="7183281" cy="8925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530"/>
              </a:lnSpc>
              <a:spcBef>
                <a:spcPts val="100"/>
              </a:spcBef>
            </a:pP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FONDO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ASILO,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spc="35" dirty="0">
                <a:solidFill>
                  <a:srgbClr val="0C3258"/>
                </a:solidFill>
                <a:latin typeface="Roboto"/>
                <a:cs typeface="Roboto"/>
              </a:rPr>
              <a:t>MIGRAZIONE</a:t>
            </a:r>
            <a:r>
              <a:rPr sz="900" b="1" spc="75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dirty="0">
                <a:solidFill>
                  <a:srgbClr val="0C3258"/>
                </a:solidFill>
                <a:latin typeface="Roboto"/>
                <a:cs typeface="Roboto"/>
              </a:rPr>
              <a:t>E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spc="35" dirty="0">
                <a:solidFill>
                  <a:srgbClr val="0C3258"/>
                </a:solidFill>
                <a:latin typeface="Roboto"/>
                <a:cs typeface="Roboto"/>
              </a:rPr>
              <a:t>INTEGRAZIONE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spc="30" dirty="0">
                <a:solidFill>
                  <a:srgbClr val="0C3258"/>
                </a:solidFill>
                <a:latin typeface="Roboto"/>
                <a:cs typeface="Roboto"/>
              </a:rPr>
              <a:t>(FAMI</a:t>
            </a:r>
            <a:r>
              <a:rPr lang="it-IT" sz="900" b="1" spc="75" dirty="0">
                <a:solidFill>
                  <a:srgbClr val="0C3258"/>
                </a:solidFill>
                <a:latin typeface="Roboto"/>
                <a:cs typeface="Roboto"/>
              </a:rPr>
              <a:t>) 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20</a:t>
            </a:r>
            <a:r>
              <a:rPr lang="it-IT" sz="900" b="1" spc="25" dirty="0">
                <a:solidFill>
                  <a:srgbClr val="0C3258"/>
                </a:solidFill>
                <a:latin typeface="Roboto"/>
                <a:cs typeface="Roboto"/>
              </a:rPr>
              <a:t>2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1-202</a:t>
            </a:r>
            <a:r>
              <a:rPr lang="it-IT" sz="900" b="1" spc="25" dirty="0">
                <a:solidFill>
                  <a:srgbClr val="0C3258"/>
                </a:solidFill>
                <a:latin typeface="Roboto"/>
                <a:cs typeface="Roboto"/>
              </a:rPr>
              <a:t>7</a:t>
            </a:r>
          </a:p>
          <a:p>
            <a:pPr algn="ctr">
              <a:lnSpc>
                <a:spcPts val="530"/>
              </a:lnSpc>
              <a:spcBef>
                <a:spcPts val="100"/>
              </a:spcBef>
            </a:pPr>
            <a:endParaRPr sz="900" dirty="0">
              <a:latin typeface="Roboto"/>
              <a:cs typeface="Roboto"/>
            </a:endParaRPr>
          </a:p>
          <a:p>
            <a:pPr marL="12065" marR="5080" algn="ctr">
              <a:lnSpc>
                <a:spcPts val="520"/>
              </a:lnSpc>
              <a:spcBef>
                <a:spcPts val="25"/>
              </a:spcBef>
            </a:pPr>
            <a:endParaRPr lang="it-IT" sz="900" spc="25" dirty="0">
              <a:solidFill>
                <a:srgbClr val="0C3258"/>
              </a:solidFill>
              <a:latin typeface="Roboto"/>
              <a:cs typeface="Roboto"/>
            </a:endParaRPr>
          </a:p>
          <a:p>
            <a:pPr algn="ctr"/>
            <a:r>
              <a:rPr lang="it-IT" sz="900" spc="70" dirty="0">
                <a:solidFill>
                  <a:srgbClr val="0C3258"/>
                </a:solidFill>
                <a:latin typeface="Roboto"/>
                <a:cs typeface="Roboto"/>
              </a:rPr>
              <a:t>Obiettivo Specifico 2. Migrazione Legale e Integrazione – Misura di attuazione 2.d) – Ambito di applicazione 2 m) – </a:t>
            </a:r>
          </a:p>
          <a:p>
            <a:pPr algn="ctr"/>
            <a:r>
              <a:rPr lang="it-IT" sz="900" spc="70" dirty="0">
                <a:solidFill>
                  <a:srgbClr val="0C3258"/>
                </a:solidFill>
                <a:latin typeface="Roboto"/>
                <a:cs typeface="Roboto"/>
              </a:rPr>
              <a:t>Intervento a) Capacity building, qualificazione e rafforzamento degli uffici pubblici</a:t>
            </a:r>
            <a:endParaRPr lang="it-IT" sz="900" spc="25" dirty="0">
              <a:solidFill>
                <a:srgbClr val="0C3258"/>
              </a:solidFill>
              <a:latin typeface="Roboto"/>
              <a:cs typeface="Roboto"/>
            </a:endParaRPr>
          </a:p>
          <a:p>
            <a:pPr marL="12065" marR="5080" algn="ctr">
              <a:lnSpc>
                <a:spcPts val="520"/>
              </a:lnSpc>
              <a:spcBef>
                <a:spcPts val="25"/>
              </a:spcBef>
            </a:pPr>
            <a:endParaRPr lang="it-IT" sz="900" spc="25" dirty="0">
              <a:solidFill>
                <a:srgbClr val="0C3258"/>
              </a:solidFill>
              <a:latin typeface="Roboto"/>
              <a:cs typeface="Roboto"/>
            </a:endParaRPr>
          </a:p>
          <a:p>
            <a:pPr marL="12065" marR="5080" algn="ctr">
              <a:lnSpc>
                <a:spcPts val="520"/>
              </a:lnSpc>
              <a:spcBef>
                <a:spcPts val="25"/>
              </a:spcBef>
            </a:pPr>
            <a:endParaRPr sz="900" dirty="0">
              <a:latin typeface="Roboto"/>
              <a:cs typeface="Roboto"/>
            </a:endParaRPr>
          </a:p>
          <a:p>
            <a:pPr algn="ctr">
              <a:lnSpc>
                <a:spcPts val="530"/>
              </a:lnSpc>
            </a:pP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"</a:t>
            </a:r>
            <a:r>
              <a:rPr lang="it-IT" sz="900" b="1" spc="25" dirty="0">
                <a:solidFill>
                  <a:srgbClr val="0C3258"/>
                </a:solidFill>
                <a:latin typeface="Roboto"/>
                <a:cs typeface="Roboto"/>
              </a:rPr>
              <a:t>M.I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.R</a:t>
            </a:r>
            <a:r>
              <a:rPr lang="it-IT" sz="900" b="1" spc="25" dirty="0">
                <a:solidFill>
                  <a:srgbClr val="0C3258"/>
                </a:solidFill>
                <a:latin typeface="Roboto"/>
                <a:cs typeface="Roboto"/>
              </a:rPr>
              <a:t>.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E.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lang="it-IT" sz="900" b="1" spc="70" dirty="0">
                <a:solidFill>
                  <a:srgbClr val="0C3258"/>
                </a:solidFill>
                <a:latin typeface="Roboto"/>
                <a:cs typeface="Roboto"/>
              </a:rPr>
              <a:t>- </a:t>
            </a:r>
            <a:r>
              <a:rPr lang="it-IT" sz="900" spc="70" dirty="0">
                <a:solidFill>
                  <a:srgbClr val="0C3258"/>
                </a:solidFill>
                <a:latin typeface="Roboto"/>
                <a:cs typeface="Roboto"/>
              </a:rPr>
              <a:t>MINORENNI IMMIGRATI RETI TERRITORIAL</a:t>
            </a:r>
            <a:r>
              <a:rPr lang="it-IT" sz="900" b="1" spc="70" dirty="0">
                <a:solidFill>
                  <a:srgbClr val="0C3258"/>
                </a:solidFill>
                <a:latin typeface="Roboto"/>
                <a:cs typeface="Roboto"/>
              </a:rPr>
              <a:t>I</a:t>
            </a:r>
            <a:r>
              <a:rPr sz="900" b="1" spc="30" dirty="0">
                <a:solidFill>
                  <a:srgbClr val="0C3258"/>
                </a:solidFill>
                <a:latin typeface="Roboto"/>
                <a:cs typeface="Roboto"/>
              </a:rPr>
              <a:t>"</a:t>
            </a:r>
            <a:endParaRPr sz="900" dirty="0">
              <a:latin typeface="Roboto"/>
              <a:cs typeface="Roboto"/>
            </a:endParaRPr>
          </a:p>
          <a:p>
            <a:pPr algn="ctr">
              <a:lnSpc>
                <a:spcPts val="530"/>
              </a:lnSpc>
            </a:pPr>
            <a:endParaRPr lang="it-IT" sz="900" spc="20" dirty="0">
              <a:solidFill>
                <a:srgbClr val="0C3258"/>
              </a:solidFill>
              <a:latin typeface="Roboto"/>
              <a:cs typeface="Roboto"/>
            </a:endParaRPr>
          </a:p>
          <a:p>
            <a:pPr algn="ctr">
              <a:lnSpc>
                <a:spcPts val="530"/>
              </a:lnSpc>
            </a:pPr>
            <a:r>
              <a:rPr sz="900" spc="20" dirty="0">
                <a:solidFill>
                  <a:srgbClr val="0C3258"/>
                </a:solidFill>
                <a:latin typeface="Roboto"/>
                <a:cs typeface="Roboto"/>
              </a:rPr>
              <a:t>PROG</a:t>
            </a:r>
            <a:r>
              <a:rPr lang="it-IT" sz="900" spc="2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spc="20" dirty="0">
                <a:solidFill>
                  <a:srgbClr val="0C3258"/>
                </a:solidFill>
                <a:latin typeface="Roboto"/>
                <a:cs typeface="Roboto"/>
              </a:rPr>
              <a:t>-</a:t>
            </a:r>
            <a:r>
              <a:rPr lang="it-IT" sz="900" spc="20" dirty="0">
                <a:solidFill>
                  <a:srgbClr val="0C3258"/>
                </a:solidFill>
                <a:latin typeface="Roboto"/>
                <a:cs typeface="Roboto"/>
              </a:rPr>
              <a:t>125</a:t>
            </a:r>
          </a:p>
          <a:p>
            <a:pPr algn="ctr">
              <a:lnSpc>
                <a:spcPts val="530"/>
              </a:lnSpc>
            </a:pPr>
            <a:endParaRPr lang="it-IT" sz="900" spc="20" dirty="0">
              <a:solidFill>
                <a:srgbClr val="0C3258"/>
              </a:solidFill>
              <a:latin typeface="Roboto"/>
              <a:cs typeface="Roboto"/>
            </a:endParaRPr>
          </a:p>
        </p:txBody>
      </p:sp>
      <p:pic>
        <p:nvPicPr>
          <p:cNvPr id="27" name="object 4">
            <a:extLst>
              <a:ext uri="{FF2B5EF4-FFF2-40B4-BE49-F238E27FC236}">
                <a16:creationId xmlns:a16="http://schemas.microsoft.com/office/drawing/2014/main" xmlns="" id="{1DC82E46-8D12-4D9A-A29E-49FC04BC570F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06460" y="220484"/>
            <a:ext cx="1153449" cy="697476"/>
          </a:xfrm>
          <a:prstGeom prst="rect">
            <a:avLst/>
          </a:prstGeom>
        </p:spPr>
      </p:pic>
      <p:sp>
        <p:nvSpPr>
          <p:cNvPr id="29" name="object 25">
            <a:extLst>
              <a:ext uri="{FF2B5EF4-FFF2-40B4-BE49-F238E27FC236}">
                <a16:creationId xmlns:a16="http://schemas.microsoft.com/office/drawing/2014/main" xmlns="" id="{1D466977-4AEE-49BF-9A04-B0CE84A0404A}"/>
              </a:ext>
            </a:extLst>
          </p:cNvPr>
          <p:cNvSpPr txBox="1"/>
          <p:nvPr/>
        </p:nvSpPr>
        <p:spPr>
          <a:xfrm>
            <a:off x="1559909" y="504098"/>
            <a:ext cx="1794598" cy="390491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47625" marR="5080" indent="-35560">
              <a:spcBef>
                <a:spcPts val="204"/>
              </a:spcBef>
            </a:pPr>
            <a:r>
              <a:rPr lang="it-IT" sz="1100" b="1" spc="20" dirty="0">
                <a:solidFill>
                  <a:srgbClr val="0C3258"/>
                </a:solidFill>
                <a:latin typeface="Trebuchet MS"/>
                <a:cs typeface="Trebuchet MS"/>
              </a:rPr>
              <a:t>Cofinanziato</a:t>
            </a:r>
          </a:p>
          <a:p>
            <a:pPr marL="47625" marR="5080" indent="-35560">
              <a:spcBef>
                <a:spcPts val="204"/>
              </a:spcBef>
            </a:pPr>
            <a:r>
              <a:rPr lang="it-IT" sz="1100" b="1" spc="20" dirty="0">
                <a:solidFill>
                  <a:srgbClr val="0C3258"/>
                </a:solidFill>
                <a:latin typeface="Trebuchet MS"/>
                <a:cs typeface="Trebuchet MS"/>
              </a:rPr>
              <a:t>dall’Unione Europea</a:t>
            </a:r>
            <a:endParaRPr sz="1100" dirty="0">
              <a:latin typeface="Trebuchet MS"/>
              <a:cs typeface="Trebuchet MS"/>
            </a:endParaRPr>
          </a:p>
        </p:txBody>
      </p:sp>
      <p:pic>
        <p:nvPicPr>
          <p:cNvPr id="30" name="object 3">
            <a:extLst>
              <a:ext uri="{FF2B5EF4-FFF2-40B4-BE49-F238E27FC236}">
                <a16:creationId xmlns:a16="http://schemas.microsoft.com/office/drawing/2014/main" xmlns="" id="{47C84053-459B-4699-94DF-D3DC95FEF64A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462408" y="225891"/>
            <a:ext cx="1655920" cy="673948"/>
          </a:xfrm>
          <a:prstGeom prst="rect">
            <a:avLst/>
          </a:prstGeom>
        </p:spPr>
      </p:pic>
      <p:pic>
        <p:nvPicPr>
          <p:cNvPr id="19" name="Picture 6">
            <a:extLst>
              <a:ext uri="{FF2B5EF4-FFF2-40B4-BE49-F238E27FC236}">
                <a16:creationId xmlns:a16="http://schemas.microsoft.com/office/drawing/2014/main" xmlns="" id="{184298DA-B65C-4235-8D3B-B2862983BC49}"/>
              </a:ext>
            </a:extLst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540976" y="336622"/>
            <a:ext cx="1310005" cy="591185"/>
          </a:xfrm>
          <a:prstGeom prst="rect">
            <a:avLst/>
          </a:prstGeom>
        </p:spPr>
      </p:pic>
      <p:sp>
        <p:nvSpPr>
          <p:cNvPr id="17" name="CasellaDiTesto 16">
            <a:extLst>
              <a:ext uri="{FF2B5EF4-FFF2-40B4-BE49-F238E27FC236}">
                <a16:creationId xmlns:a16="http://schemas.microsoft.com/office/drawing/2014/main" xmlns="" id="{E49BA0BB-71FE-D7C2-8EFC-8BCC939A9E0B}"/>
              </a:ext>
            </a:extLst>
          </p:cNvPr>
          <p:cNvSpPr txBox="1"/>
          <p:nvPr/>
        </p:nvSpPr>
        <p:spPr>
          <a:xfrm>
            <a:off x="373440" y="2076005"/>
            <a:ext cx="10134600" cy="53860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sz="1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"/>
                <a:ea typeface="STKaiti" panose="020B0503020204020204" pitchFamily="2" charset="-122"/>
              </a:rPr>
              <a:t>WP3 </a:t>
            </a:r>
            <a:r>
              <a:rPr lang="it-IT" sz="1600" b="1" dirty="0">
                <a:solidFill>
                  <a:schemeClr val="tx2"/>
                </a:solidFill>
                <a:latin typeface="Abadi"/>
              </a:rPr>
              <a:t>Potenziare l’offerta di interventi sperimentali per minori stranieri e famiglie/</a:t>
            </a:r>
            <a:r>
              <a:rPr lang="it-IT" sz="1600" b="1" dirty="0" err="1">
                <a:solidFill>
                  <a:schemeClr val="tx2"/>
                </a:solidFill>
                <a:latin typeface="Abadi"/>
              </a:rPr>
              <a:t>caregivers</a:t>
            </a:r>
            <a:r>
              <a:rPr lang="it-IT" sz="1600" b="1" dirty="0">
                <a:solidFill>
                  <a:schemeClr val="tx2"/>
                </a:solidFill>
                <a:latin typeface="Abadi"/>
              </a:rPr>
              <a:t> nei servizi di prevenzione (centri diurni), accoglienza (famiglia/comunità), formativi (scuola/enti di formazione) e territoriali (luoghi informali</a:t>
            </a:r>
            <a:r>
              <a:rPr lang="it-IT" sz="1600" b="1" dirty="0">
                <a:latin typeface="Abadi"/>
              </a:rPr>
              <a:t>)</a:t>
            </a:r>
            <a:endParaRPr lang="it-IT" sz="1600" dirty="0">
              <a:latin typeface="Abadi"/>
            </a:endParaRPr>
          </a:p>
          <a:p>
            <a:pPr algn="ctr"/>
            <a:endParaRPr lang="it-IT" sz="1600" b="1" dirty="0">
              <a:solidFill>
                <a:schemeClr val="accent1">
                  <a:lumMod val="75000"/>
                </a:schemeClr>
              </a:solidFill>
              <a:latin typeface="Abadi"/>
              <a:ea typeface="STKaiti" panose="020B0503020204020204" pitchFamily="2" charset="-122"/>
            </a:endParaRPr>
          </a:p>
          <a:p>
            <a:pPr algn="ctr"/>
            <a:r>
              <a:rPr lang="it-IT" sz="1600" b="1" dirty="0">
                <a:solidFill>
                  <a:schemeClr val="accent1">
                    <a:lumMod val="75000"/>
                  </a:schemeClr>
                </a:solidFill>
                <a:latin typeface="Abadi"/>
                <a:ea typeface="STKaiti" panose="020B0503020204020204" pitchFamily="2" charset="-122"/>
              </a:rPr>
              <a:t>OS - </a:t>
            </a:r>
            <a:r>
              <a:rPr lang="it-IT" sz="1600" b="1" dirty="0">
                <a:solidFill>
                  <a:schemeClr val="accent1"/>
                </a:solidFill>
                <a:latin typeface="Abadi"/>
              </a:rPr>
              <a:t>Potenziare l’offerta di interventi sperimentali per minori stranieri e famiglie/caregivers nei servizi di prevenzione (centri diurni e aggregativi), accoglienza (famiglia/comunità), formativi (scuola/enti di formazione) e territoriali (luoghi informali e/o istituzionali altri) nei sette territori di sperimentazione (Milano nord, Verona, Roma, Ancona, Casal di Principe – CE, Palermo e Catania).</a:t>
            </a:r>
          </a:p>
          <a:p>
            <a:pPr algn="ctr"/>
            <a:endParaRPr lang="it-IT" sz="1600" b="1" dirty="0">
              <a:solidFill>
                <a:schemeClr val="accent1"/>
              </a:solidFill>
              <a:latin typeface="Abadi"/>
            </a:endParaRPr>
          </a:p>
          <a:p>
            <a:pPr algn="just"/>
            <a:r>
              <a:rPr lang="it-IT" sz="1600" b="1" dirty="0">
                <a:solidFill>
                  <a:srgbClr val="7030A0"/>
                </a:solidFill>
                <a:latin typeface="Abadi"/>
              </a:rPr>
              <a:t>Attività - In base alle necessità definite nei Patti (WP1), realizzazione di attività di accompagnamento, inserimento scolastico, </a:t>
            </a:r>
            <a:r>
              <a:rPr lang="it-IT" sz="1600" b="1" dirty="0" err="1">
                <a:solidFill>
                  <a:srgbClr val="7030A0"/>
                </a:solidFill>
                <a:latin typeface="Abadi"/>
              </a:rPr>
              <a:t>counseling</a:t>
            </a:r>
            <a:r>
              <a:rPr lang="it-IT" sz="1600" b="1" dirty="0">
                <a:solidFill>
                  <a:srgbClr val="7030A0"/>
                </a:solidFill>
                <a:latin typeface="Abadi"/>
              </a:rPr>
              <a:t>; attività di </a:t>
            </a:r>
            <a:r>
              <a:rPr lang="it-IT" sz="1600" b="1" dirty="0" err="1">
                <a:solidFill>
                  <a:srgbClr val="7030A0"/>
                </a:solidFill>
                <a:latin typeface="Abadi"/>
              </a:rPr>
              <a:t>cooperative-learning</a:t>
            </a:r>
            <a:r>
              <a:rPr lang="it-IT" sz="1600" b="1" dirty="0">
                <a:solidFill>
                  <a:srgbClr val="7030A0"/>
                </a:solidFill>
                <a:latin typeface="Abadi"/>
              </a:rPr>
              <a:t>; attività di orientamento; mediazione culturale; sportelli di supporto al personale docente . Si accompagnerà la collaborazione tra scuola, famiglia e servizi territoriali</a:t>
            </a:r>
          </a:p>
          <a:p>
            <a:pPr algn="just"/>
            <a:endParaRPr lang="it-IT" sz="1600" b="1" dirty="0">
              <a:solidFill>
                <a:srgbClr val="7030A0"/>
              </a:solidFill>
              <a:latin typeface="Abadi"/>
            </a:endParaRPr>
          </a:p>
          <a:p>
            <a:pPr algn="just"/>
            <a:r>
              <a:rPr lang="it-IT" sz="1600" b="1" dirty="0">
                <a:solidFill>
                  <a:srgbClr val="7030A0"/>
                </a:solidFill>
                <a:latin typeface="Abadi"/>
              </a:rPr>
              <a:t>Negli interventi sperimentali saranno privilegiate attività da realizzarsi con il sistema scolastico e della formazione professionale, pubblico e privato, in una logica sistemica e interconnessa </a:t>
            </a:r>
          </a:p>
          <a:p>
            <a:pPr algn="ctr"/>
            <a:endParaRPr lang="it-IT" sz="1600" b="1" dirty="0">
              <a:solidFill>
                <a:srgbClr val="7030A0"/>
              </a:solidFill>
              <a:latin typeface="Abadi"/>
            </a:endParaRPr>
          </a:p>
          <a:p>
            <a:pPr lvl="0" algn="ctr"/>
            <a:r>
              <a:rPr lang="it-IT" sz="1600" b="1" dirty="0">
                <a:solidFill>
                  <a:srgbClr val="00B0F0"/>
                </a:solidFill>
                <a:latin typeface="Abadi"/>
              </a:rPr>
              <a:t>Durata: dal 3 al 25 mese (settembre 2024 – luglio 2026)</a:t>
            </a:r>
          </a:p>
          <a:p>
            <a:pPr algn="ctr"/>
            <a:endParaRPr lang="it-IT" b="1" dirty="0">
              <a:solidFill>
                <a:srgbClr val="7030A0"/>
              </a:solidFill>
              <a:latin typeface="Abadi"/>
            </a:endParaRPr>
          </a:p>
          <a:p>
            <a:pPr algn="ctr"/>
            <a:endParaRPr lang="it-IT" b="1" dirty="0">
              <a:solidFill>
                <a:srgbClr val="7030A0"/>
              </a:solidFill>
              <a:latin typeface="Abadi"/>
            </a:endParaRPr>
          </a:p>
          <a:p>
            <a:pPr lvl="0" algn="ctr"/>
            <a:r>
              <a:rPr lang="it-IT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"/>
                <a:ea typeface="STKaiti" panose="020B0503020204020204" pitchFamily="2" charset="-122"/>
              </a:rPr>
              <a:t> </a:t>
            </a:r>
            <a:r>
              <a:rPr lang="it-IT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"/>
              </a:rPr>
              <a:t>  </a:t>
            </a:r>
            <a:endParaRPr lang="it-IT" b="1" dirty="0">
              <a:solidFill>
                <a:schemeClr val="tx2"/>
              </a:solidFill>
              <a:latin typeface="Abadi"/>
            </a:endParaRPr>
          </a:p>
          <a:p>
            <a:r>
              <a:rPr lang="it-IT" b="1" dirty="0">
                <a:solidFill>
                  <a:schemeClr val="tx2">
                    <a:lumMod val="60000"/>
                    <a:lumOff val="40000"/>
                  </a:schemeClr>
                </a:solidFill>
                <a:latin typeface="Abadi"/>
                <a:ea typeface="STKaiti" panose="020B0503020204020204" pitchFamily="2" charset="-122"/>
              </a:rPr>
              <a:t>   </a:t>
            </a:r>
          </a:p>
        </p:txBody>
      </p:sp>
      <p:pic>
        <p:nvPicPr>
          <p:cNvPr id="12" name="Immagine 11"/>
          <p:cNvPicPr/>
          <p:nvPr/>
        </p:nvPicPr>
        <p:blipFill>
          <a:blip r:embed="rId6" cstate="print">
            <a:extLst>
              <a:ext uri="{28A0092B-C50C-407E-A947-70E740481C1C}">
                <a14:useLocalDpi xmlns:ve="http://schemas.openxmlformats.org/markup-compatibility/2006" xmlns:o="urn:schemas-microsoft-com:office:office" xmlns:m="http://schemas.openxmlformats.org/officeDocument/2006/math" xmlns:v="urn:schemas-microsoft-com:vml" xmlns:wp="http://schemas.openxmlformats.org/drawingml/2006/wordprocessingDrawing" xmlns:w10="urn:schemas-microsoft-com:office:word" xmlns:w="http://schemas.openxmlformats.org/wordprocessingml/2006/main" xmlns:wne="http://schemas.microsoft.com/office/word/2006/wordml" xmlns:xdr="http://schemas.openxmlformats.org/drawingml/2006/spreadsheetDrawing" xmlns:a14="http://schemas.microsoft.com/office/drawing/2010/main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2070100" y="6524625"/>
            <a:ext cx="6867525" cy="823912"/>
          </a:xfrm>
          <a:prstGeom prst="rect">
            <a:avLst/>
          </a:prstGeom>
          <a:noFill/>
          <a:extLst>
            <a:ext uri="{909E8E84-426E-40DD-AFC4-6F175D3DCCD1}">
              <a14:hiddenFill xmlns:ve="http://schemas.openxmlformats.org/markup-compatibility/2006" xmlns:o="urn:schemas-microsoft-com:office:office" xmlns:m="http://schemas.openxmlformats.org/officeDocument/2006/math" xmlns:v="urn:schemas-microsoft-com:vml" xmlns:wp="http://schemas.openxmlformats.org/drawingml/2006/wordprocessingDrawing" xmlns:w10="urn:schemas-microsoft-com:office:word" xmlns:w="http://schemas.openxmlformats.org/wordprocessingml/2006/main" xmlns:wne="http://schemas.microsoft.com/office/word/2006/wordml" xmlns:xdr="http://schemas.openxmlformats.org/drawingml/2006/spreadsheetDrawing" xmlns:a14="http://schemas.microsoft.com/office/drawing/2010/main" xmlns="" xmlns:pic="http://schemas.openxmlformats.org/drawingml/2006/picture" xmlns:lc="http://schemas.openxmlformats.org/drawingml/2006/lockedCanvas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5383351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bject 24">
            <a:extLst>
              <a:ext uri="{FF2B5EF4-FFF2-40B4-BE49-F238E27FC236}">
                <a16:creationId xmlns:a16="http://schemas.microsoft.com/office/drawing/2014/main" xmlns="" id="{59382179-67ED-4644-9642-878334780CF0}"/>
              </a:ext>
            </a:extLst>
          </p:cNvPr>
          <p:cNvSpPr txBox="1"/>
          <p:nvPr/>
        </p:nvSpPr>
        <p:spPr>
          <a:xfrm>
            <a:off x="1755059" y="1183453"/>
            <a:ext cx="7183281" cy="8925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530"/>
              </a:lnSpc>
              <a:spcBef>
                <a:spcPts val="100"/>
              </a:spcBef>
            </a:pP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FONDO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ASILO,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spc="35" dirty="0">
                <a:solidFill>
                  <a:srgbClr val="0C3258"/>
                </a:solidFill>
                <a:latin typeface="Roboto"/>
                <a:cs typeface="Roboto"/>
              </a:rPr>
              <a:t>MIGRAZIONE</a:t>
            </a:r>
            <a:r>
              <a:rPr sz="900" b="1" spc="75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dirty="0">
                <a:solidFill>
                  <a:srgbClr val="0C3258"/>
                </a:solidFill>
                <a:latin typeface="Roboto"/>
                <a:cs typeface="Roboto"/>
              </a:rPr>
              <a:t>E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spc="35" dirty="0">
                <a:solidFill>
                  <a:srgbClr val="0C3258"/>
                </a:solidFill>
                <a:latin typeface="Roboto"/>
                <a:cs typeface="Roboto"/>
              </a:rPr>
              <a:t>INTEGRAZIONE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spc="30" dirty="0">
                <a:solidFill>
                  <a:srgbClr val="0C3258"/>
                </a:solidFill>
                <a:latin typeface="Roboto"/>
                <a:cs typeface="Roboto"/>
              </a:rPr>
              <a:t>(FAMI</a:t>
            </a:r>
            <a:r>
              <a:rPr lang="it-IT" sz="900" b="1" spc="75" dirty="0">
                <a:solidFill>
                  <a:srgbClr val="0C3258"/>
                </a:solidFill>
                <a:latin typeface="Roboto"/>
                <a:cs typeface="Roboto"/>
              </a:rPr>
              <a:t>) 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20</a:t>
            </a:r>
            <a:r>
              <a:rPr lang="it-IT" sz="900" b="1" spc="25" dirty="0">
                <a:solidFill>
                  <a:srgbClr val="0C3258"/>
                </a:solidFill>
                <a:latin typeface="Roboto"/>
                <a:cs typeface="Roboto"/>
              </a:rPr>
              <a:t>2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1-202</a:t>
            </a:r>
            <a:r>
              <a:rPr lang="it-IT" sz="900" b="1" spc="25" dirty="0">
                <a:solidFill>
                  <a:srgbClr val="0C3258"/>
                </a:solidFill>
                <a:latin typeface="Roboto"/>
                <a:cs typeface="Roboto"/>
              </a:rPr>
              <a:t>7</a:t>
            </a:r>
          </a:p>
          <a:p>
            <a:pPr algn="ctr">
              <a:lnSpc>
                <a:spcPts val="530"/>
              </a:lnSpc>
              <a:spcBef>
                <a:spcPts val="100"/>
              </a:spcBef>
            </a:pPr>
            <a:endParaRPr sz="900" dirty="0">
              <a:latin typeface="Roboto"/>
              <a:cs typeface="Roboto"/>
            </a:endParaRPr>
          </a:p>
          <a:p>
            <a:pPr marL="12065" marR="5080" algn="ctr">
              <a:lnSpc>
                <a:spcPts val="520"/>
              </a:lnSpc>
              <a:spcBef>
                <a:spcPts val="25"/>
              </a:spcBef>
            </a:pPr>
            <a:endParaRPr lang="it-IT" sz="900" spc="25" dirty="0">
              <a:solidFill>
                <a:srgbClr val="0C3258"/>
              </a:solidFill>
              <a:latin typeface="Roboto"/>
              <a:cs typeface="Roboto"/>
            </a:endParaRPr>
          </a:p>
          <a:p>
            <a:pPr algn="ctr"/>
            <a:r>
              <a:rPr lang="it-IT" sz="900" spc="70" dirty="0">
                <a:solidFill>
                  <a:srgbClr val="0C3258"/>
                </a:solidFill>
                <a:latin typeface="Roboto"/>
                <a:cs typeface="Roboto"/>
              </a:rPr>
              <a:t>Obiettivo Specifico 2. Migrazione Legale e Integrazione – Misura di attuazione 2.d) – Ambito di applicazione 2 m) – </a:t>
            </a:r>
          </a:p>
          <a:p>
            <a:pPr algn="ctr"/>
            <a:r>
              <a:rPr lang="it-IT" sz="900" spc="70" dirty="0">
                <a:solidFill>
                  <a:srgbClr val="0C3258"/>
                </a:solidFill>
                <a:latin typeface="Roboto"/>
                <a:cs typeface="Roboto"/>
              </a:rPr>
              <a:t>Intervento a) Capacity building, qualificazione e rafforzamento degli uffici pubblici</a:t>
            </a:r>
            <a:endParaRPr lang="it-IT" sz="900" spc="25" dirty="0">
              <a:solidFill>
                <a:srgbClr val="0C3258"/>
              </a:solidFill>
              <a:latin typeface="Roboto"/>
              <a:cs typeface="Roboto"/>
            </a:endParaRPr>
          </a:p>
          <a:p>
            <a:pPr marL="12065" marR="5080" algn="ctr">
              <a:lnSpc>
                <a:spcPts val="520"/>
              </a:lnSpc>
              <a:spcBef>
                <a:spcPts val="25"/>
              </a:spcBef>
            </a:pPr>
            <a:endParaRPr lang="it-IT" sz="900" spc="25" dirty="0">
              <a:solidFill>
                <a:srgbClr val="0C3258"/>
              </a:solidFill>
              <a:latin typeface="Roboto"/>
              <a:cs typeface="Roboto"/>
            </a:endParaRPr>
          </a:p>
          <a:p>
            <a:pPr marL="12065" marR="5080" algn="ctr">
              <a:lnSpc>
                <a:spcPts val="520"/>
              </a:lnSpc>
              <a:spcBef>
                <a:spcPts val="25"/>
              </a:spcBef>
            </a:pPr>
            <a:endParaRPr sz="900" dirty="0">
              <a:latin typeface="Roboto"/>
              <a:cs typeface="Roboto"/>
            </a:endParaRPr>
          </a:p>
          <a:p>
            <a:pPr algn="ctr">
              <a:lnSpc>
                <a:spcPts val="530"/>
              </a:lnSpc>
            </a:pP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"</a:t>
            </a:r>
            <a:r>
              <a:rPr lang="it-IT" sz="900" b="1" spc="25" dirty="0">
                <a:solidFill>
                  <a:srgbClr val="0C3258"/>
                </a:solidFill>
                <a:latin typeface="Roboto"/>
                <a:cs typeface="Roboto"/>
              </a:rPr>
              <a:t>M.I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.R</a:t>
            </a:r>
            <a:r>
              <a:rPr lang="it-IT" sz="900" b="1" spc="25" dirty="0">
                <a:solidFill>
                  <a:srgbClr val="0C3258"/>
                </a:solidFill>
                <a:latin typeface="Roboto"/>
                <a:cs typeface="Roboto"/>
              </a:rPr>
              <a:t>.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E.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lang="it-IT" sz="900" b="1" spc="70" dirty="0">
                <a:solidFill>
                  <a:srgbClr val="0C3258"/>
                </a:solidFill>
                <a:latin typeface="Roboto"/>
                <a:cs typeface="Roboto"/>
              </a:rPr>
              <a:t>- </a:t>
            </a:r>
            <a:r>
              <a:rPr lang="it-IT" sz="900" spc="70" dirty="0">
                <a:solidFill>
                  <a:srgbClr val="0C3258"/>
                </a:solidFill>
                <a:latin typeface="Roboto"/>
                <a:cs typeface="Roboto"/>
              </a:rPr>
              <a:t>MINORENNI IMMIGRATI RETI TERRITORIAL</a:t>
            </a:r>
            <a:r>
              <a:rPr lang="it-IT" sz="900" b="1" spc="70" dirty="0">
                <a:solidFill>
                  <a:srgbClr val="0C3258"/>
                </a:solidFill>
                <a:latin typeface="Roboto"/>
                <a:cs typeface="Roboto"/>
              </a:rPr>
              <a:t>I</a:t>
            </a:r>
            <a:r>
              <a:rPr sz="900" b="1" spc="30" dirty="0">
                <a:solidFill>
                  <a:srgbClr val="0C3258"/>
                </a:solidFill>
                <a:latin typeface="Roboto"/>
                <a:cs typeface="Roboto"/>
              </a:rPr>
              <a:t>"</a:t>
            </a:r>
            <a:endParaRPr sz="900" dirty="0">
              <a:latin typeface="Roboto"/>
              <a:cs typeface="Roboto"/>
            </a:endParaRPr>
          </a:p>
          <a:p>
            <a:pPr algn="ctr">
              <a:lnSpc>
                <a:spcPts val="530"/>
              </a:lnSpc>
            </a:pPr>
            <a:endParaRPr lang="it-IT" sz="900" spc="20" dirty="0">
              <a:solidFill>
                <a:srgbClr val="0C3258"/>
              </a:solidFill>
              <a:latin typeface="Roboto"/>
              <a:cs typeface="Roboto"/>
            </a:endParaRPr>
          </a:p>
          <a:p>
            <a:pPr algn="ctr">
              <a:lnSpc>
                <a:spcPts val="530"/>
              </a:lnSpc>
            </a:pPr>
            <a:r>
              <a:rPr sz="900" spc="20" dirty="0">
                <a:solidFill>
                  <a:srgbClr val="0C3258"/>
                </a:solidFill>
                <a:latin typeface="Roboto"/>
                <a:cs typeface="Roboto"/>
              </a:rPr>
              <a:t>PROG</a:t>
            </a:r>
            <a:r>
              <a:rPr lang="it-IT" sz="900" spc="2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spc="20" dirty="0">
                <a:solidFill>
                  <a:srgbClr val="0C3258"/>
                </a:solidFill>
                <a:latin typeface="Roboto"/>
                <a:cs typeface="Roboto"/>
              </a:rPr>
              <a:t>-</a:t>
            </a:r>
            <a:r>
              <a:rPr lang="it-IT" sz="900" spc="20" dirty="0">
                <a:solidFill>
                  <a:srgbClr val="0C3258"/>
                </a:solidFill>
                <a:latin typeface="Roboto"/>
                <a:cs typeface="Roboto"/>
              </a:rPr>
              <a:t>125</a:t>
            </a:r>
          </a:p>
          <a:p>
            <a:pPr algn="ctr">
              <a:lnSpc>
                <a:spcPts val="530"/>
              </a:lnSpc>
            </a:pPr>
            <a:endParaRPr lang="it-IT" sz="900" spc="20" dirty="0">
              <a:solidFill>
                <a:srgbClr val="0C3258"/>
              </a:solidFill>
              <a:latin typeface="Roboto"/>
              <a:cs typeface="Roboto"/>
            </a:endParaRPr>
          </a:p>
        </p:txBody>
      </p:sp>
      <p:pic>
        <p:nvPicPr>
          <p:cNvPr id="27" name="object 4">
            <a:extLst>
              <a:ext uri="{FF2B5EF4-FFF2-40B4-BE49-F238E27FC236}">
                <a16:creationId xmlns:a16="http://schemas.microsoft.com/office/drawing/2014/main" xmlns="" id="{1DC82E46-8D12-4D9A-A29E-49FC04BC570F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06460" y="220484"/>
            <a:ext cx="1153449" cy="697476"/>
          </a:xfrm>
          <a:prstGeom prst="rect">
            <a:avLst/>
          </a:prstGeom>
        </p:spPr>
      </p:pic>
      <p:sp>
        <p:nvSpPr>
          <p:cNvPr id="29" name="object 25">
            <a:extLst>
              <a:ext uri="{FF2B5EF4-FFF2-40B4-BE49-F238E27FC236}">
                <a16:creationId xmlns:a16="http://schemas.microsoft.com/office/drawing/2014/main" xmlns="" id="{1D466977-4AEE-49BF-9A04-B0CE84A0404A}"/>
              </a:ext>
            </a:extLst>
          </p:cNvPr>
          <p:cNvSpPr txBox="1"/>
          <p:nvPr/>
        </p:nvSpPr>
        <p:spPr>
          <a:xfrm>
            <a:off x="1559909" y="504098"/>
            <a:ext cx="1794598" cy="390491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47625" marR="5080" indent="-35560">
              <a:spcBef>
                <a:spcPts val="204"/>
              </a:spcBef>
            </a:pPr>
            <a:r>
              <a:rPr lang="it-IT" sz="1100" b="1" spc="20" dirty="0">
                <a:solidFill>
                  <a:srgbClr val="0C3258"/>
                </a:solidFill>
                <a:latin typeface="Trebuchet MS"/>
                <a:cs typeface="Trebuchet MS"/>
              </a:rPr>
              <a:t>Cofinanziato</a:t>
            </a:r>
          </a:p>
          <a:p>
            <a:pPr marL="47625" marR="5080" indent="-35560">
              <a:spcBef>
                <a:spcPts val="204"/>
              </a:spcBef>
            </a:pPr>
            <a:r>
              <a:rPr lang="it-IT" sz="1100" b="1" spc="20" dirty="0">
                <a:solidFill>
                  <a:srgbClr val="0C3258"/>
                </a:solidFill>
                <a:latin typeface="Trebuchet MS"/>
                <a:cs typeface="Trebuchet MS"/>
              </a:rPr>
              <a:t>dall’Unione Europea</a:t>
            </a:r>
            <a:endParaRPr sz="1100" dirty="0">
              <a:latin typeface="Trebuchet MS"/>
              <a:cs typeface="Trebuchet MS"/>
            </a:endParaRPr>
          </a:p>
        </p:txBody>
      </p:sp>
      <p:pic>
        <p:nvPicPr>
          <p:cNvPr id="30" name="object 3">
            <a:extLst>
              <a:ext uri="{FF2B5EF4-FFF2-40B4-BE49-F238E27FC236}">
                <a16:creationId xmlns:a16="http://schemas.microsoft.com/office/drawing/2014/main" xmlns="" id="{47C84053-459B-4699-94DF-D3DC95FEF64A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462408" y="225891"/>
            <a:ext cx="1655920" cy="673948"/>
          </a:xfrm>
          <a:prstGeom prst="rect">
            <a:avLst/>
          </a:prstGeom>
        </p:spPr>
      </p:pic>
      <p:pic>
        <p:nvPicPr>
          <p:cNvPr id="19" name="Picture 6">
            <a:extLst>
              <a:ext uri="{FF2B5EF4-FFF2-40B4-BE49-F238E27FC236}">
                <a16:creationId xmlns:a16="http://schemas.microsoft.com/office/drawing/2014/main" xmlns="" id="{184298DA-B65C-4235-8D3B-B2862983BC49}"/>
              </a:ext>
            </a:extLst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540976" y="336622"/>
            <a:ext cx="1310005" cy="591185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xmlns="" id="{70E26CAA-6E10-B568-D287-EA9315262610}"/>
              </a:ext>
            </a:extLst>
          </p:cNvPr>
          <p:cNvSpPr txBox="1"/>
          <p:nvPr/>
        </p:nvSpPr>
        <p:spPr>
          <a:xfrm>
            <a:off x="1003300" y="2214977"/>
            <a:ext cx="876299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"/>
                <a:ea typeface="STKaiti" panose="020B0503020204020204" pitchFamily="2" charset="-122"/>
              </a:rPr>
              <a:t>WP3 </a:t>
            </a:r>
            <a:r>
              <a:rPr lang="it-IT" sz="1800" b="1" dirty="0">
                <a:solidFill>
                  <a:schemeClr val="tx2"/>
                </a:solidFill>
                <a:latin typeface="Abadi"/>
              </a:rPr>
              <a:t>Potenziare l’offerta di interventi sperimentali per minori stranieri - TASK</a:t>
            </a:r>
            <a:endParaRPr lang="it-IT" sz="1800" dirty="0">
              <a:latin typeface="Abadi"/>
            </a:endParaRPr>
          </a:p>
          <a:p>
            <a:pPr algn="ctr"/>
            <a:endParaRPr lang="it-IT" b="1" dirty="0">
              <a:solidFill>
                <a:schemeClr val="accent1">
                  <a:lumMod val="75000"/>
                </a:schemeClr>
              </a:solidFill>
              <a:latin typeface="Abadi"/>
              <a:ea typeface="STKaiti" panose="020B0503020204020204" pitchFamily="2" charset="-122"/>
            </a:endParaRPr>
          </a:p>
        </p:txBody>
      </p:sp>
      <p:graphicFrame>
        <p:nvGraphicFramePr>
          <p:cNvPr id="15" name="Tabel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15671925"/>
              </p:ext>
            </p:extLst>
          </p:nvPr>
        </p:nvGraphicFramePr>
        <p:xfrm>
          <a:off x="406460" y="2714625"/>
          <a:ext cx="9982200" cy="36901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91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766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>
                          <a:latin typeface="Abadi"/>
                          <a:ea typeface="Calibri"/>
                          <a:cs typeface="Times New Roman"/>
                        </a:rPr>
                        <a:t>Task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>
                          <a:latin typeface="Abadi"/>
                          <a:ea typeface="Calibri"/>
                          <a:cs typeface="Times New Roman"/>
                        </a:rPr>
                        <a:t>Inizio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>
                          <a:latin typeface="Abadi"/>
                          <a:ea typeface="Calibri"/>
                          <a:cs typeface="Times New Roman"/>
                        </a:rPr>
                        <a:t>Fine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999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000" dirty="0">
                          <a:latin typeface="Abadi"/>
                          <a:ea typeface="Arial MT"/>
                          <a:cs typeface="Arial MT"/>
                        </a:rPr>
                        <a:t>Attivazione Interventi sperimentali per minori e famiglie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it-IT" sz="2000" dirty="0">
                          <a:latin typeface="Abadi"/>
                        </a:rPr>
                        <a:t>Set 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dirty="0">
                          <a:latin typeface="Abadi"/>
                        </a:rPr>
                        <a:t>Mar 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394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000">
                          <a:latin typeface="Abadi"/>
                          <a:ea typeface="Arial"/>
                          <a:cs typeface="Times New Roman"/>
                        </a:rPr>
                        <a:t>Verifica Attivazione e programmazione implementazione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it-IT" sz="2000" dirty="0" err="1">
                          <a:latin typeface="Abadi"/>
                        </a:rPr>
                        <a:t>Apr</a:t>
                      </a:r>
                      <a:r>
                        <a:rPr lang="it-IT" sz="2000" dirty="0">
                          <a:latin typeface="Abadi"/>
                        </a:rPr>
                        <a:t> 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dirty="0" err="1">
                          <a:latin typeface="Abadi"/>
                        </a:rPr>
                        <a:t>Apr</a:t>
                      </a:r>
                      <a:r>
                        <a:rPr lang="it-IT" sz="2000" dirty="0">
                          <a:latin typeface="Abadi"/>
                        </a:rPr>
                        <a:t> 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836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000">
                          <a:latin typeface="Abadi"/>
                          <a:ea typeface="Arial"/>
                          <a:cs typeface="Times New Roman"/>
                        </a:rPr>
                        <a:t>Implementazione Interventi sperimentali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it-IT" sz="2000" dirty="0" err="1">
                          <a:latin typeface="Abadi"/>
                        </a:rPr>
                        <a:t>Mag</a:t>
                      </a:r>
                      <a:r>
                        <a:rPr lang="it-IT" sz="2000" dirty="0">
                          <a:latin typeface="Abadi"/>
                        </a:rPr>
                        <a:t> 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dirty="0" err="1">
                          <a:latin typeface="Abadi"/>
                        </a:rPr>
                        <a:t>Nov</a:t>
                      </a:r>
                      <a:r>
                        <a:rPr lang="it-IT" sz="2000" dirty="0">
                          <a:latin typeface="Abadi"/>
                        </a:rPr>
                        <a:t> 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510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000">
                          <a:latin typeface="Abadi"/>
                          <a:ea typeface="Arial"/>
                          <a:cs typeface="Times New Roman"/>
                        </a:rPr>
                        <a:t>Verifica Implementazione interventi sperimentali e Programmazione Potenziamento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it-IT" sz="2000" dirty="0" err="1">
                          <a:latin typeface="Abadi"/>
                        </a:rPr>
                        <a:t>Dic</a:t>
                      </a:r>
                      <a:r>
                        <a:rPr lang="it-IT" sz="2000" dirty="0">
                          <a:latin typeface="Abadi"/>
                        </a:rPr>
                        <a:t> 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dirty="0" err="1">
                          <a:latin typeface="Abadi"/>
                        </a:rPr>
                        <a:t>Dic</a:t>
                      </a:r>
                      <a:r>
                        <a:rPr lang="it-IT" sz="2000" dirty="0">
                          <a:latin typeface="Abadi"/>
                        </a:rPr>
                        <a:t> 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161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000">
                          <a:latin typeface="Abadi"/>
                          <a:ea typeface="Arial"/>
                          <a:cs typeface="Times New Roman"/>
                        </a:rPr>
                        <a:t>Potenziamento Interventi sperimentali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it-IT" sz="2000" dirty="0" err="1">
                          <a:latin typeface="Abadi"/>
                        </a:rPr>
                        <a:t>Gen</a:t>
                      </a:r>
                      <a:r>
                        <a:rPr lang="it-IT" sz="2000" dirty="0">
                          <a:latin typeface="Abadi"/>
                        </a:rPr>
                        <a:t> 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dirty="0" err="1">
                          <a:latin typeface="Abadi"/>
                        </a:rPr>
                        <a:t>Giu</a:t>
                      </a:r>
                      <a:r>
                        <a:rPr lang="it-IT" sz="2000" dirty="0">
                          <a:latin typeface="Abadi"/>
                        </a:rPr>
                        <a:t> 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231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000" dirty="0">
                          <a:latin typeface="Abadi"/>
                          <a:ea typeface="Arial"/>
                          <a:cs typeface="Times New Roman"/>
                        </a:rPr>
                        <a:t>Verifica interventi sperimentali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it-IT" sz="2000" dirty="0" err="1">
                          <a:latin typeface="Abadi"/>
                        </a:rPr>
                        <a:t>Lug</a:t>
                      </a:r>
                      <a:r>
                        <a:rPr lang="it-IT" sz="2000" dirty="0">
                          <a:latin typeface="Abadi"/>
                        </a:rPr>
                        <a:t> 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dirty="0" err="1">
                          <a:latin typeface="Abadi"/>
                        </a:rPr>
                        <a:t>Lug</a:t>
                      </a:r>
                      <a:r>
                        <a:rPr lang="it-IT" sz="2000" dirty="0">
                          <a:latin typeface="Abadi"/>
                        </a:rPr>
                        <a:t> 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pic>
        <p:nvPicPr>
          <p:cNvPr id="13" name="Immagine 12"/>
          <p:cNvPicPr/>
          <p:nvPr/>
        </p:nvPicPr>
        <p:blipFill>
          <a:blip r:embed="rId6" cstate="print">
            <a:extLst>
              <a:ext uri="{28A0092B-C50C-407E-A947-70E740481C1C}">
                <a14:useLocalDpi xmlns:ve="http://schemas.openxmlformats.org/markup-compatibility/2006" xmlns:o="urn:schemas-microsoft-com:office:office" xmlns:m="http://schemas.openxmlformats.org/officeDocument/2006/math" xmlns:v="urn:schemas-microsoft-com:vml" xmlns:wp="http://schemas.openxmlformats.org/drawingml/2006/wordprocessingDrawing" xmlns:w10="urn:schemas-microsoft-com:office:word" xmlns:w="http://schemas.openxmlformats.org/wordprocessingml/2006/main" xmlns:wne="http://schemas.microsoft.com/office/word/2006/wordml" xmlns:xdr="http://schemas.openxmlformats.org/drawingml/2006/spreadsheetDrawing" xmlns:a14="http://schemas.microsoft.com/office/drawing/2010/main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2070100" y="6524625"/>
            <a:ext cx="6867525" cy="1038225"/>
          </a:xfrm>
          <a:prstGeom prst="rect">
            <a:avLst/>
          </a:prstGeom>
          <a:noFill/>
          <a:extLst>
            <a:ext uri="{909E8E84-426E-40DD-AFC4-6F175D3DCCD1}">
              <a14:hiddenFill xmlns:ve="http://schemas.openxmlformats.org/markup-compatibility/2006" xmlns:o="urn:schemas-microsoft-com:office:office" xmlns:m="http://schemas.openxmlformats.org/officeDocument/2006/math" xmlns:v="urn:schemas-microsoft-com:vml" xmlns:wp="http://schemas.openxmlformats.org/drawingml/2006/wordprocessingDrawing" xmlns:w10="urn:schemas-microsoft-com:office:word" xmlns:w="http://schemas.openxmlformats.org/wordprocessingml/2006/main" xmlns:wne="http://schemas.microsoft.com/office/word/2006/wordml" xmlns:xdr="http://schemas.openxmlformats.org/drawingml/2006/spreadsheetDrawing" xmlns:a14="http://schemas.microsoft.com/office/drawing/2010/main" xmlns="" xmlns:pic="http://schemas.openxmlformats.org/drawingml/2006/picture" xmlns:lc="http://schemas.openxmlformats.org/drawingml/2006/lockedCanvas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6123399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bject 24">
            <a:extLst>
              <a:ext uri="{FF2B5EF4-FFF2-40B4-BE49-F238E27FC236}">
                <a16:creationId xmlns:a16="http://schemas.microsoft.com/office/drawing/2014/main" xmlns="" id="{59382179-67ED-4644-9642-878334780CF0}"/>
              </a:ext>
            </a:extLst>
          </p:cNvPr>
          <p:cNvSpPr txBox="1"/>
          <p:nvPr/>
        </p:nvSpPr>
        <p:spPr>
          <a:xfrm>
            <a:off x="1755059" y="1183453"/>
            <a:ext cx="7183281" cy="8925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530"/>
              </a:lnSpc>
              <a:spcBef>
                <a:spcPts val="100"/>
              </a:spcBef>
            </a:pP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FONDO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ASILO,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spc="35" dirty="0">
                <a:solidFill>
                  <a:srgbClr val="0C3258"/>
                </a:solidFill>
                <a:latin typeface="Roboto"/>
                <a:cs typeface="Roboto"/>
              </a:rPr>
              <a:t>MIGRAZIONE</a:t>
            </a:r>
            <a:r>
              <a:rPr sz="900" b="1" spc="75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dirty="0">
                <a:solidFill>
                  <a:srgbClr val="0C3258"/>
                </a:solidFill>
                <a:latin typeface="Roboto"/>
                <a:cs typeface="Roboto"/>
              </a:rPr>
              <a:t>E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spc="35" dirty="0">
                <a:solidFill>
                  <a:srgbClr val="0C3258"/>
                </a:solidFill>
                <a:latin typeface="Roboto"/>
                <a:cs typeface="Roboto"/>
              </a:rPr>
              <a:t>INTEGRAZIONE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spc="30" dirty="0">
                <a:solidFill>
                  <a:srgbClr val="0C3258"/>
                </a:solidFill>
                <a:latin typeface="Roboto"/>
                <a:cs typeface="Roboto"/>
              </a:rPr>
              <a:t>(FAMI</a:t>
            </a:r>
            <a:r>
              <a:rPr lang="it-IT" sz="900" b="1" spc="75" dirty="0">
                <a:solidFill>
                  <a:srgbClr val="0C3258"/>
                </a:solidFill>
                <a:latin typeface="Roboto"/>
                <a:cs typeface="Roboto"/>
              </a:rPr>
              <a:t>) 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20</a:t>
            </a:r>
            <a:r>
              <a:rPr lang="it-IT" sz="900" b="1" spc="25" dirty="0">
                <a:solidFill>
                  <a:srgbClr val="0C3258"/>
                </a:solidFill>
                <a:latin typeface="Roboto"/>
                <a:cs typeface="Roboto"/>
              </a:rPr>
              <a:t>2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1-202</a:t>
            </a:r>
            <a:r>
              <a:rPr lang="it-IT" sz="900" b="1" spc="25" dirty="0">
                <a:solidFill>
                  <a:srgbClr val="0C3258"/>
                </a:solidFill>
                <a:latin typeface="Roboto"/>
                <a:cs typeface="Roboto"/>
              </a:rPr>
              <a:t>7</a:t>
            </a:r>
          </a:p>
          <a:p>
            <a:pPr algn="ctr">
              <a:lnSpc>
                <a:spcPts val="530"/>
              </a:lnSpc>
              <a:spcBef>
                <a:spcPts val="100"/>
              </a:spcBef>
            </a:pPr>
            <a:endParaRPr sz="900" dirty="0">
              <a:latin typeface="Roboto"/>
              <a:cs typeface="Roboto"/>
            </a:endParaRPr>
          </a:p>
          <a:p>
            <a:pPr marL="12065" marR="5080" algn="ctr">
              <a:lnSpc>
                <a:spcPts val="520"/>
              </a:lnSpc>
              <a:spcBef>
                <a:spcPts val="25"/>
              </a:spcBef>
            </a:pPr>
            <a:endParaRPr lang="it-IT" sz="900" spc="25" dirty="0">
              <a:solidFill>
                <a:srgbClr val="0C3258"/>
              </a:solidFill>
              <a:latin typeface="Roboto"/>
              <a:cs typeface="Roboto"/>
            </a:endParaRPr>
          </a:p>
          <a:p>
            <a:pPr algn="ctr"/>
            <a:r>
              <a:rPr lang="it-IT" sz="900" spc="70" dirty="0">
                <a:solidFill>
                  <a:srgbClr val="0C3258"/>
                </a:solidFill>
                <a:latin typeface="Roboto"/>
                <a:cs typeface="Roboto"/>
              </a:rPr>
              <a:t>Obiettivo Specifico 2. Migrazione Legale e Integrazione – Misura di attuazione 2.d) – Ambito di applicazione 2 m) – </a:t>
            </a:r>
          </a:p>
          <a:p>
            <a:pPr algn="ctr"/>
            <a:r>
              <a:rPr lang="it-IT" sz="900" spc="70" dirty="0">
                <a:solidFill>
                  <a:srgbClr val="0C3258"/>
                </a:solidFill>
                <a:latin typeface="Roboto"/>
                <a:cs typeface="Roboto"/>
              </a:rPr>
              <a:t>Intervento a) Capacity building, qualificazione e rafforzamento degli uffici pubblici</a:t>
            </a:r>
            <a:endParaRPr lang="it-IT" sz="900" spc="25" dirty="0">
              <a:solidFill>
                <a:srgbClr val="0C3258"/>
              </a:solidFill>
              <a:latin typeface="Roboto"/>
              <a:cs typeface="Roboto"/>
            </a:endParaRPr>
          </a:p>
          <a:p>
            <a:pPr marL="12065" marR="5080" algn="ctr">
              <a:lnSpc>
                <a:spcPts val="520"/>
              </a:lnSpc>
              <a:spcBef>
                <a:spcPts val="25"/>
              </a:spcBef>
            </a:pPr>
            <a:endParaRPr lang="it-IT" sz="900" spc="25" dirty="0">
              <a:solidFill>
                <a:srgbClr val="0C3258"/>
              </a:solidFill>
              <a:latin typeface="Roboto"/>
              <a:cs typeface="Roboto"/>
            </a:endParaRPr>
          </a:p>
          <a:p>
            <a:pPr marL="12065" marR="5080" algn="ctr">
              <a:lnSpc>
                <a:spcPts val="520"/>
              </a:lnSpc>
              <a:spcBef>
                <a:spcPts val="25"/>
              </a:spcBef>
            </a:pPr>
            <a:endParaRPr sz="900" dirty="0">
              <a:latin typeface="Roboto"/>
              <a:cs typeface="Roboto"/>
            </a:endParaRPr>
          </a:p>
          <a:p>
            <a:pPr algn="ctr">
              <a:lnSpc>
                <a:spcPts val="530"/>
              </a:lnSpc>
            </a:pP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"</a:t>
            </a:r>
            <a:r>
              <a:rPr lang="it-IT" sz="900" b="1" spc="25" dirty="0">
                <a:solidFill>
                  <a:srgbClr val="0C3258"/>
                </a:solidFill>
                <a:latin typeface="Roboto"/>
                <a:cs typeface="Roboto"/>
              </a:rPr>
              <a:t>M.I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.R</a:t>
            </a:r>
            <a:r>
              <a:rPr lang="it-IT" sz="900" b="1" spc="25" dirty="0">
                <a:solidFill>
                  <a:srgbClr val="0C3258"/>
                </a:solidFill>
                <a:latin typeface="Roboto"/>
                <a:cs typeface="Roboto"/>
              </a:rPr>
              <a:t>.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E.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lang="it-IT" sz="900" b="1" spc="70" dirty="0">
                <a:solidFill>
                  <a:srgbClr val="0C3258"/>
                </a:solidFill>
                <a:latin typeface="Roboto"/>
                <a:cs typeface="Roboto"/>
              </a:rPr>
              <a:t>- </a:t>
            </a:r>
            <a:r>
              <a:rPr lang="it-IT" sz="900" spc="70" dirty="0">
                <a:solidFill>
                  <a:srgbClr val="0C3258"/>
                </a:solidFill>
                <a:latin typeface="Roboto"/>
                <a:cs typeface="Roboto"/>
              </a:rPr>
              <a:t>MINORENNI IMMIGRATI RETI TERRITORIAL</a:t>
            </a:r>
            <a:r>
              <a:rPr lang="it-IT" sz="900" b="1" spc="70" dirty="0">
                <a:solidFill>
                  <a:srgbClr val="0C3258"/>
                </a:solidFill>
                <a:latin typeface="Roboto"/>
                <a:cs typeface="Roboto"/>
              </a:rPr>
              <a:t>I</a:t>
            </a:r>
            <a:r>
              <a:rPr sz="900" b="1" spc="30" dirty="0">
                <a:solidFill>
                  <a:srgbClr val="0C3258"/>
                </a:solidFill>
                <a:latin typeface="Roboto"/>
                <a:cs typeface="Roboto"/>
              </a:rPr>
              <a:t>"</a:t>
            </a:r>
            <a:endParaRPr sz="900" dirty="0">
              <a:latin typeface="Roboto"/>
              <a:cs typeface="Roboto"/>
            </a:endParaRPr>
          </a:p>
          <a:p>
            <a:pPr algn="ctr">
              <a:lnSpc>
                <a:spcPts val="530"/>
              </a:lnSpc>
            </a:pPr>
            <a:endParaRPr lang="it-IT" sz="900" spc="20" dirty="0">
              <a:solidFill>
                <a:srgbClr val="0C3258"/>
              </a:solidFill>
              <a:latin typeface="Roboto"/>
              <a:cs typeface="Roboto"/>
            </a:endParaRPr>
          </a:p>
          <a:p>
            <a:pPr algn="ctr">
              <a:lnSpc>
                <a:spcPts val="530"/>
              </a:lnSpc>
            </a:pPr>
            <a:r>
              <a:rPr sz="900" spc="20" dirty="0">
                <a:solidFill>
                  <a:srgbClr val="0C3258"/>
                </a:solidFill>
                <a:latin typeface="Roboto"/>
                <a:cs typeface="Roboto"/>
              </a:rPr>
              <a:t>PROG</a:t>
            </a:r>
            <a:r>
              <a:rPr lang="it-IT" sz="900" spc="2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spc="20" dirty="0">
                <a:solidFill>
                  <a:srgbClr val="0C3258"/>
                </a:solidFill>
                <a:latin typeface="Roboto"/>
                <a:cs typeface="Roboto"/>
              </a:rPr>
              <a:t>-</a:t>
            </a:r>
            <a:r>
              <a:rPr lang="it-IT" sz="900" spc="20" dirty="0">
                <a:solidFill>
                  <a:srgbClr val="0C3258"/>
                </a:solidFill>
                <a:latin typeface="Roboto"/>
                <a:cs typeface="Roboto"/>
              </a:rPr>
              <a:t>125</a:t>
            </a:r>
          </a:p>
          <a:p>
            <a:pPr algn="ctr">
              <a:lnSpc>
                <a:spcPts val="530"/>
              </a:lnSpc>
            </a:pPr>
            <a:endParaRPr lang="it-IT" sz="900" spc="20" dirty="0">
              <a:solidFill>
                <a:srgbClr val="0C3258"/>
              </a:solidFill>
              <a:latin typeface="Roboto"/>
              <a:cs typeface="Roboto"/>
            </a:endParaRPr>
          </a:p>
        </p:txBody>
      </p:sp>
      <p:pic>
        <p:nvPicPr>
          <p:cNvPr id="27" name="object 4">
            <a:extLst>
              <a:ext uri="{FF2B5EF4-FFF2-40B4-BE49-F238E27FC236}">
                <a16:creationId xmlns:a16="http://schemas.microsoft.com/office/drawing/2014/main" xmlns="" id="{1DC82E46-8D12-4D9A-A29E-49FC04BC570F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06460" y="220484"/>
            <a:ext cx="1153449" cy="697476"/>
          </a:xfrm>
          <a:prstGeom prst="rect">
            <a:avLst/>
          </a:prstGeom>
        </p:spPr>
      </p:pic>
      <p:sp>
        <p:nvSpPr>
          <p:cNvPr id="29" name="object 25">
            <a:extLst>
              <a:ext uri="{FF2B5EF4-FFF2-40B4-BE49-F238E27FC236}">
                <a16:creationId xmlns:a16="http://schemas.microsoft.com/office/drawing/2014/main" xmlns="" id="{1D466977-4AEE-49BF-9A04-B0CE84A0404A}"/>
              </a:ext>
            </a:extLst>
          </p:cNvPr>
          <p:cNvSpPr txBox="1"/>
          <p:nvPr/>
        </p:nvSpPr>
        <p:spPr>
          <a:xfrm>
            <a:off x="1559909" y="504098"/>
            <a:ext cx="1794598" cy="390491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47625" marR="5080" indent="-35560">
              <a:spcBef>
                <a:spcPts val="204"/>
              </a:spcBef>
            </a:pPr>
            <a:r>
              <a:rPr lang="it-IT" sz="1100" b="1" spc="20" dirty="0">
                <a:solidFill>
                  <a:srgbClr val="0C3258"/>
                </a:solidFill>
                <a:latin typeface="Trebuchet MS"/>
                <a:cs typeface="Trebuchet MS"/>
              </a:rPr>
              <a:t>Cofinanziato</a:t>
            </a:r>
          </a:p>
          <a:p>
            <a:pPr marL="47625" marR="5080" indent="-35560">
              <a:spcBef>
                <a:spcPts val="204"/>
              </a:spcBef>
            </a:pPr>
            <a:r>
              <a:rPr lang="it-IT" sz="1100" b="1" spc="20" dirty="0">
                <a:solidFill>
                  <a:srgbClr val="0C3258"/>
                </a:solidFill>
                <a:latin typeface="Trebuchet MS"/>
                <a:cs typeface="Trebuchet MS"/>
              </a:rPr>
              <a:t>dall’Unione Europea</a:t>
            </a:r>
            <a:endParaRPr sz="1100" dirty="0">
              <a:latin typeface="Trebuchet MS"/>
              <a:cs typeface="Trebuchet MS"/>
            </a:endParaRPr>
          </a:p>
        </p:txBody>
      </p:sp>
      <p:pic>
        <p:nvPicPr>
          <p:cNvPr id="30" name="object 3">
            <a:extLst>
              <a:ext uri="{FF2B5EF4-FFF2-40B4-BE49-F238E27FC236}">
                <a16:creationId xmlns:a16="http://schemas.microsoft.com/office/drawing/2014/main" xmlns="" id="{47C84053-459B-4699-94DF-D3DC95FEF64A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462408" y="225891"/>
            <a:ext cx="1655920" cy="673948"/>
          </a:xfrm>
          <a:prstGeom prst="rect">
            <a:avLst/>
          </a:prstGeom>
        </p:spPr>
      </p:pic>
      <p:pic>
        <p:nvPicPr>
          <p:cNvPr id="19" name="Picture 6">
            <a:extLst>
              <a:ext uri="{FF2B5EF4-FFF2-40B4-BE49-F238E27FC236}">
                <a16:creationId xmlns:a16="http://schemas.microsoft.com/office/drawing/2014/main" xmlns="" id="{184298DA-B65C-4235-8D3B-B2862983BC49}"/>
              </a:ext>
            </a:extLst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540976" y="336622"/>
            <a:ext cx="1310005" cy="591185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xmlns="" id="{05F7CCEA-73D2-78C8-A58D-E74E2AFDA4E5}"/>
              </a:ext>
            </a:extLst>
          </p:cNvPr>
          <p:cNvSpPr txBox="1"/>
          <p:nvPr/>
        </p:nvSpPr>
        <p:spPr>
          <a:xfrm>
            <a:off x="546100" y="2105025"/>
            <a:ext cx="9601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"/>
                <a:ea typeface="STKaiti" panose="020B0503020204020204" pitchFamily="2" charset="-122"/>
              </a:rPr>
              <a:t>WP3 </a:t>
            </a:r>
            <a:r>
              <a:rPr lang="it-IT" sz="1800" b="1" dirty="0">
                <a:solidFill>
                  <a:schemeClr val="tx2"/>
                </a:solidFill>
                <a:latin typeface="Abadi"/>
              </a:rPr>
              <a:t>Potenziare l’offerta di interventi sperimentali per minori stranieri - PRODOTTI</a:t>
            </a:r>
            <a:endParaRPr lang="it-IT" sz="1800" dirty="0">
              <a:latin typeface="Abadi"/>
            </a:endParaRPr>
          </a:p>
        </p:txBody>
      </p:sp>
      <p:graphicFrame>
        <p:nvGraphicFramePr>
          <p:cNvPr id="16" name="Tabell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09904130"/>
              </p:ext>
            </p:extLst>
          </p:nvPr>
        </p:nvGraphicFramePr>
        <p:xfrm>
          <a:off x="364728" y="2562225"/>
          <a:ext cx="9753600" cy="39887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0564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77029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3926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813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latin typeface="Abadi"/>
                          <a:ea typeface="Calibri"/>
                          <a:cs typeface="Times New Roman"/>
                        </a:rPr>
                        <a:t>Task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latin typeface="Abadi"/>
                          <a:ea typeface="Calibri"/>
                          <a:cs typeface="Times New Roman"/>
                        </a:rPr>
                        <a:t>Output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 err="1">
                          <a:latin typeface="Abadi"/>
                          <a:ea typeface="Calibri"/>
                          <a:cs typeface="Times New Roman"/>
                        </a:rPr>
                        <a:t>Deriverable</a:t>
                      </a:r>
                      <a:endParaRPr lang="it-IT" sz="1600" dirty="0">
                        <a:latin typeface="Abad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latin typeface="Abadi"/>
                          <a:ea typeface="Calibri"/>
                          <a:cs typeface="Times New Roman"/>
                        </a:rPr>
                        <a:t>Mese consegna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108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latin typeface="Abadi"/>
                          <a:ea typeface="Calibri"/>
                          <a:cs typeface="Times New Roman"/>
                        </a:rPr>
                        <a:t>Attivazione Interventi sperimentali per minori e famiglie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600">
                        <a:latin typeface="Abad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>
                          <a:latin typeface="Abadi"/>
                          <a:ea typeface="Arial"/>
                          <a:cs typeface="Times New Roman"/>
                        </a:rPr>
                        <a:t>Documento unico di programmazione degli interventi sperimentali nei sette territori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 err="1">
                          <a:latin typeface="Abadi"/>
                          <a:ea typeface="Calibri"/>
                          <a:cs typeface="Times New Roman"/>
                        </a:rPr>
                        <a:t>Ott</a:t>
                      </a:r>
                      <a:r>
                        <a:rPr lang="it-IT" sz="1600" dirty="0">
                          <a:latin typeface="Abadi"/>
                          <a:ea typeface="Calibri"/>
                          <a:cs typeface="Times New Roman"/>
                        </a:rPr>
                        <a:t> 24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262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>
                          <a:latin typeface="Abadi"/>
                          <a:ea typeface="Arial"/>
                          <a:cs typeface="Times New Roman"/>
                        </a:rPr>
                        <a:t>Verifica Attivazione e programmazione implementazione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>
                          <a:latin typeface="Abadi"/>
                          <a:ea typeface="Arial"/>
                          <a:cs typeface="Arial"/>
                        </a:rPr>
                        <a:t>Report attività</a:t>
                      </a:r>
                      <a:endParaRPr lang="it-IT" sz="1600">
                        <a:latin typeface="Abadi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latin typeface="Abadi"/>
                          <a:ea typeface="Calibri"/>
                          <a:cs typeface="Times New Roman"/>
                        </a:rPr>
                        <a:t>Documento di verifica degli interventi sperimentali n. 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 err="1">
                          <a:latin typeface="Abadi"/>
                          <a:ea typeface="Calibri"/>
                          <a:cs typeface="Times New Roman"/>
                        </a:rPr>
                        <a:t>Apr</a:t>
                      </a:r>
                      <a:r>
                        <a:rPr lang="it-IT" sz="1600" dirty="0">
                          <a:latin typeface="Abadi"/>
                          <a:ea typeface="Calibri"/>
                          <a:cs typeface="Times New Roman"/>
                        </a:rPr>
                        <a:t> 25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560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>
                          <a:latin typeface="Abadi"/>
                          <a:ea typeface="Arial"/>
                          <a:cs typeface="Times New Roman"/>
                        </a:rPr>
                        <a:t>Verifica Implementazione interventi sperimentali e Programmazione Potenziamento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>
                          <a:latin typeface="Abadi"/>
                          <a:ea typeface="Arial"/>
                          <a:cs typeface="Arial"/>
                        </a:rPr>
                        <a:t>Report attività</a:t>
                      </a:r>
                      <a:endParaRPr lang="it-IT" sz="1600">
                        <a:latin typeface="Abadi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>
                          <a:latin typeface="Abadi"/>
                          <a:ea typeface="Calibri"/>
                          <a:cs typeface="Times New Roman"/>
                        </a:rPr>
                        <a:t>Documento di verifica degli interventi sperimentali n. 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 err="1">
                          <a:latin typeface="Abadi"/>
                          <a:ea typeface="Calibri"/>
                          <a:cs typeface="Times New Roman"/>
                        </a:rPr>
                        <a:t>Dic</a:t>
                      </a:r>
                      <a:r>
                        <a:rPr lang="it-IT" sz="1600" dirty="0">
                          <a:latin typeface="Abadi"/>
                          <a:ea typeface="Calibri"/>
                          <a:cs typeface="Times New Roman"/>
                        </a:rPr>
                        <a:t> 25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141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600" dirty="0">
                          <a:latin typeface="Abadi"/>
                          <a:ea typeface="Arial"/>
                          <a:cs typeface="Times New Roman"/>
                        </a:rPr>
                        <a:t>Verifica interventi sperimentali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600">
                        <a:latin typeface="Abad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latin typeface="Abadi"/>
                          <a:ea typeface="Calibri"/>
                          <a:cs typeface="Times New Roman"/>
                        </a:rPr>
                        <a:t>Documento di verifica degli interventi sperimentali n. 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 err="1">
                          <a:latin typeface="Abadi"/>
                          <a:ea typeface="Calibri"/>
                          <a:cs typeface="Times New Roman"/>
                        </a:rPr>
                        <a:t>Lug</a:t>
                      </a:r>
                      <a:r>
                        <a:rPr lang="it-IT" sz="1600" dirty="0">
                          <a:latin typeface="Abadi"/>
                          <a:ea typeface="Calibri"/>
                          <a:cs typeface="Times New Roman"/>
                        </a:rPr>
                        <a:t> 26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pic>
        <p:nvPicPr>
          <p:cNvPr id="13" name="Immagine 12"/>
          <p:cNvPicPr/>
          <p:nvPr/>
        </p:nvPicPr>
        <p:blipFill>
          <a:blip r:embed="rId6" cstate="print">
            <a:extLst>
              <a:ext uri="{28A0092B-C50C-407E-A947-70E740481C1C}">
                <a14:useLocalDpi xmlns:ve="http://schemas.openxmlformats.org/markup-compatibility/2006" xmlns:o="urn:schemas-microsoft-com:office:office" xmlns:m="http://schemas.openxmlformats.org/officeDocument/2006/math" xmlns:v="urn:schemas-microsoft-com:vml" xmlns:wp="http://schemas.openxmlformats.org/drawingml/2006/wordprocessingDrawing" xmlns:w10="urn:schemas-microsoft-com:office:word" xmlns:w="http://schemas.openxmlformats.org/wordprocessingml/2006/main" xmlns:wne="http://schemas.microsoft.com/office/word/2006/wordml" xmlns:xdr="http://schemas.openxmlformats.org/drawingml/2006/spreadsheetDrawing" xmlns:a14="http://schemas.microsoft.com/office/drawing/2010/main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993900" y="6524625"/>
            <a:ext cx="6867525" cy="823912"/>
          </a:xfrm>
          <a:prstGeom prst="rect">
            <a:avLst/>
          </a:prstGeom>
          <a:noFill/>
          <a:extLst>
            <a:ext uri="{909E8E84-426E-40DD-AFC4-6F175D3DCCD1}">
              <a14:hiddenFill xmlns:ve="http://schemas.openxmlformats.org/markup-compatibility/2006" xmlns:o="urn:schemas-microsoft-com:office:office" xmlns:m="http://schemas.openxmlformats.org/officeDocument/2006/math" xmlns:v="urn:schemas-microsoft-com:vml" xmlns:wp="http://schemas.openxmlformats.org/drawingml/2006/wordprocessingDrawing" xmlns:w10="urn:schemas-microsoft-com:office:word" xmlns:w="http://schemas.openxmlformats.org/wordprocessingml/2006/main" xmlns:wne="http://schemas.microsoft.com/office/word/2006/wordml" xmlns:xdr="http://schemas.openxmlformats.org/drawingml/2006/spreadsheetDrawing" xmlns:a14="http://schemas.microsoft.com/office/drawing/2010/main" xmlns="" xmlns:pic="http://schemas.openxmlformats.org/drawingml/2006/picture" xmlns:lc="http://schemas.openxmlformats.org/drawingml/2006/lockedCanvas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0286540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bject 24">
            <a:extLst>
              <a:ext uri="{FF2B5EF4-FFF2-40B4-BE49-F238E27FC236}">
                <a16:creationId xmlns:a16="http://schemas.microsoft.com/office/drawing/2014/main" xmlns="" id="{59382179-67ED-4644-9642-878334780CF0}"/>
              </a:ext>
            </a:extLst>
          </p:cNvPr>
          <p:cNvSpPr txBox="1"/>
          <p:nvPr/>
        </p:nvSpPr>
        <p:spPr>
          <a:xfrm>
            <a:off x="1755059" y="1183453"/>
            <a:ext cx="7183281" cy="8925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530"/>
              </a:lnSpc>
              <a:spcBef>
                <a:spcPts val="100"/>
              </a:spcBef>
            </a:pP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FONDO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ASILO,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spc="35" dirty="0">
                <a:solidFill>
                  <a:srgbClr val="0C3258"/>
                </a:solidFill>
                <a:latin typeface="Roboto"/>
                <a:cs typeface="Roboto"/>
              </a:rPr>
              <a:t>MIGRAZIONE</a:t>
            </a:r>
            <a:r>
              <a:rPr sz="900" b="1" spc="75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dirty="0">
                <a:solidFill>
                  <a:srgbClr val="0C3258"/>
                </a:solidFill>
                <a:latin typeface="Roboto"/>
                <a:cs typeface="Roboto"/>
              </a:rPr>
              <a:t>E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spc="35" dirty="0">
                <a:solidFill>
                  <a:srgbClr val="0C3258"/>
                </a:solidFill>
                <a:latin typeface="Roboto"/>
                <a:cs typeface="Roboto"/>
              </a:rPr>
              <a:t>INTEGRAZIONE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spc="30" dirty="0">
                <a:solidFill>
                  <a:srgbClr val="0C3258"/>
                </a:solidFill>
                <a:latin typeface="Roboto"/>
                <a:cs typeface="Roboto"/>
              </a:rPr>
              <a:t>(FAMI</a:t>
            </a:r>
            <a:r>
              <a:rPr lang="it-IT" sz="900" b="1" spc="75" dirty="0">
                <a:solidFill>
                  <a:srgbClr val="0C3258"/>
                </a:solidFill>
                <a:latin typeface="Roboto"/>
                <a:cs typeface="Roboto"/>
              </a:rPr>
              <a:t>) 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20</a:t>
            </a:r>
            <a:r>
              <a:rPr lang="it-IT" sz="900" b="1" spc="25" dirty="0">
                <a:solidFill>
                  <a:srgbClr val="0C3258"/>
                </a:solidFill>
                <a:latin typeface="Roboto"/>
                <a:cs typeface="Roboto"/>
              </a:rPr>
              <a:t>2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1-202</a:t>
            </a:r>
            <a:r>
              <a:rPr lang="it-IT" sz="900" b="1" spc="25" dirty="0">
                <a:solidFill>
                  <a:srgbClr val="0C3258"/>
                </a:solidFill>
                <a:latin typeface="Roboto"/>
                <a:cs typeface="Roboto"/>
              </a:rPr>
              <a:t>7</a:t>
            </a:r>
          </a:p>
          <a:p>
            <a:pPr algn="ctr">
              <a:lnSpc>
                <a:spcPts val="530"/>
              </a:lnSpc>
              <a:spcBef>
                <a:spcPts val="100"/>
              </a:spcBef>
            </a:pPr>
            <a:endParaRPr sz="900" dirty="0">
              <a:latin typeface="Roboto"/>
              <a:cs typeface="Roboto"/>
            </a:endParaRPr>
          </a:p>
          <a:p>
            <a:pPr marL="12065" marR="5080" algn="ctr">
              <a:lnSpc>
                <a:spcPts val="520"/>
              </a:lnSpc>
              <a:spcBef>
                <a:spcPts val="25"/>
              </a:spcBef>
            </a:pPr>
            <a:endParaRPr lang="it-IT" sz="900" spc="25" dirty="0">
              <a:solidFill>
                <a:srgbClr val="0C3258"/>
              </a:solidFill>
              <a:latin typeface="Roboto"/>
              <a:cs typeface="Roboto"/>
            </a:endParaRPr>
          </a:p>
          <a:p>
            <a:pPr algn="ctr"/>
            <a:r>
              <a:rPr lang="it-IT" sz="900" spc="70" dirty="0">
                <a:solidFill>
                  <a:srgbClr val="0C3258"/>
                </a:solidFill>
                <a:latin typeface="Roboto"/>
                <a:cs typeface="Roboto"/>
              </a:rPr>
              <a:t>Obiettivo Specifico 2. Migrazione Legale e Integrazione – Misura di attuazione 2.d) – Ambito di applicazione 2 m) – </a:t>
            </a:r>
          </a:p>
          <a:p>
            <a:pPr algn="ctr"/>
            <a:r>
              <a:rPr lang="it-IT" sz="900" spc="70" dirty="0">
                <a:solidFill>
                  <a:srgbClr val="0C3258"/>
                </a:solidFill>
                <a:latin typeface="Roboto"/>
                <a:cs typeface="Roboto"/>
              </a:rPr>
              <a:t>Intervento a) Capacity building, qualificazione e rafforzamento degli uffici pubblici</a:t>
            </a:r>
            <a:endParaRPr lang="it-IT" sz="900" spc="25" dirty="0">
              <a:solidFill>
                <a:srgbClr val="0C3258"/>
              </a:solidFill>
              <a:latin typeface="Roboto"/>
              <a:cs typeface="Roboto"/>
            </a:endParaRPr>
          </a:p>
          <a:p>
            <a:pPr marL="12065" marR="5080" algn="ctr">
              <a:lnSpc>
                <a:spcPts val="520"/>
              </a:lnSpc>
              <a:spcBef>
                <a:spcPts val="25"/>
              </a:spcBef>
            </a:pPr>
            <a:endParaRPr lang="it-IT" sz="900" spc="25" dirty="0">
              <a:solidFill>
                <a:srgbClr val="0C3258"/>
              </a:solidFill>
              <a:latin typeface="Roboto"/>
              <a:cs typeface="Roboto"/>
            </a:endParaRPr>
          </a:p>
          <a:p>
            <a:pPr marL="12065" marR="5080" algn="ctr">
              <a:lnSpc>
                <a:spcPts val="520"/>
              </a:lnSpc>
              <a:spcBef>
                <a:spcPts val="25"/>
              </a:spcBef>
            </a:pPr>
            <a:endParaRPr sz="900" dirty="0">
              <a:latin typeface="Roboto"/>
              <a:cs typeface="Roboto"/>
            </a:endParaRPr>
          </a:p>
          <a:p>
            <a:pPr algn="ctr">
              <a:lnSpc>
                <a:spcPts val="530"/>
              </a:lnSpc>
            </a:pP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"</a:t>
            </a:r>
            <a:r>
              <a:rPr lang="it-IT" sz="900" b="1" spc="25" dirty="0">
                <a:solidFill>
                  <a:srgbClr val="0C3258"/>
                </a:solidFill>
                <a:latin typeface="Roboto"/>
                <a:cs typeface="Roboto"/>
              </a:rPr>
              <a:t>M.I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.R</a:t>
            </a:r>
            <a:r>
              <a:rPr lang="it-IT" sz="900" b="1" spc="25" dirty="0">
                <a:solidFill>
                  <a:srgbClr val="0C3258"/>
                </a:solidFill>
                <a:latin typeface="Roboto"/>
                <a:cs typeface="Roboto"/>
              </a:rPr>
              <a:t>.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E.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lang="it-IT" sz="900" b="1" spc="70" dirty="0">
                <a:solidFill>
                  <a:srgbClr val="0C3258"/>
                </a:solidFill>
                <a:latin typeface="Roboto"/>
                <a:cs typeface="Roboto"/>
              </a:rPr>
              <a:t>- </a:t>
            </a:r>
            <a:r>
              <a:rPr lang="it-IT" sz="900" spc="70" dirty="0">
                <a:solidFill>
                  <a:srgbClr val="0C3258"/>
                </a:solidFill>
                <a:latin typeface="Roboto"/>
                <a:cs typeface="Roboto"/>
              </a:rPr>
              <a:t>MINORENNI IMMIGRATI RETI TERRITORIAL</a:t>
            </a:r>
            <a:r>
              <a:rPr lang="it-IT" sz="900" b="1" spc="70" dirty="0">
                <a:solidFill>
                  <a:srgbClr val="0C3258"/>
                </a:solidFill>
                <a:latin typeface="Roboto"/>
                <a:cs typeface="Roboto"/>
              </a:rPr>
              <a:t>I</a:t>
            </a:r>
            <a:r>
              <a:rPr sz="900" b="1" spc="30" dirty="0">
                <a:solidFill>
                  <a:srgbClr val="0C3258"/>
                </a:solidFill>
                <a:latin typeface="Roboto"/>
                <a:cs typeface="Roboto"/>
              </a:rPr>
              <a:t>"</a:t>
            </a:r>
            <a:endParaRPr sz="900" dirty="0">
              <a:latin typeface="Roboto"/>
              <a:cs typeface="Roboto"/>
            </a:endParaRPr>
          </a:p>
          <a:p>
            <a:pPr algn="ctr">
              <a:lnSpc>
                <a:spcPts val="530"/>
              </a:lnSpc>
            </a:pPr>
            <a:endParaRPr lang="it-IT" sz="900" spc="20" dirty="0">
              <a:solidFill>
                <a:srgbClr val="0C3258"/>
              </a:solidFill>
              <a:latin typeface="Roboto"/>
              <a:cs typeface="Roboto"/>
            </a:endParaRPr>
          </a:p>
          <a:p>
            <a:pPr algn="ctr">
              <a:lnSpc>
                <a:spcPts val="530"/>
              </a:lnSpc>
            </a:pPr>
            <a:r>
              <a:rPr sz="900" spc="20" dirty="0">
                <a:solidFill>
                  <a:srgbClr val="0C3258"/>
                </a:solidFill>
                <a:latin typeface="Roboto"/>
                <a:cs typeface="Roboto"/>
              </a:rPr>
              <a:t>PROG</a:t>
            </a:r>
            <a:r>
              <a:rPr lang="it-IT" sz="900" spc="2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spc="20" dirty="0">
                <a:solidFill>
                  <a:srgbClr val="0C3258"/>
                </a:solidFill>
                <a:latin typeface="Roboto"/>
                <a:cs typeface="Roboto"/>
              </a:rPr>
              <a:t>-</a:t>
            </a:r>
            <a:r>
              <a:rPr lang="it-IT" sz="900" spc="20" dirty="0">
                <a:solidFill>
                  <a:srgbClr val="0C3258"/>
                </a:solidFill>
                <a:latin typeface="Roboto"/>
                <a:cs typeface="Roboto"/>
              </a:rPr>
              <a:t>125</a:t>
            </a:r>
          </a:p>
          <a:p>
            <a:pPr algn="ctr">
              <a:lnSpc>
                <a:spcPts val="530"/>
              </a:lnSpc>
            </a:pPr>
            <a:endParaRPr lang="it-IT" sz="900" spc="20" dirty="0">
              <a:solidFill>
                <a:srgbClr val="0C3258"/>
              </a:solidFill>
              <a:latin typeface="Roboto"/>
              <a:cs typeface="Roboto"/>
            </a:endParaRPr>
          </a:p>
        </p:txBody>
      </p:sp>
      <p:pic>
        <p:nvPicPr>
          <p:cNvPr id="27" name="object 4">
            <a:extLst>
              <a:ext uri="{FF2B5EF4-FFF2-40B4-BE49-F238E27FC236}">
                <a16:creationId xmlns:a16="http://schemas.microsoft.com/office/drawing/2014/main" xmlns="" id="{1DC82E46-8D12-4D9A-A29E-49FC04BC570F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06460" y="220484"/>
            <a:ext cx="1153449" cy="697476"/>
          </a:xfrm>
          <a:prstGeom prst="rect">
            <a:avLst/>
          </a:prstGeom>
        </p:spPr>
      </p:pic>
      <p:sp>
        <p:nvSpPr>
          <p:cNvPr id="29" name="object 25">
            <a:extLst>
              <a:ext uri="{FF2B5EF4-FFF2-40B4-BE49-F238E27FC236}">
                <a16:creationId xmlns:a16="http://schemas.microsoft.com/office/drawing/2014/main" xmlns="" id="{1D466977-4AEE-49BF-9A04-B0CE84A0404A}"/>
              </a:ext>
            </a:extLst>
          </p:cNvPr>
          <p:cNvSpPr txBox="1"/>
          <p:nvPr/>
        </p:nvSpPr>
        <p:spPr>
          <a:xfrm>
            <a:off x="1559909" y="504098"/>
            <a:ext cx="1794598" cy="390491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47625" marR="5080" indent="-35560">
              <a:spcBef>
                <a:spcPts val="204"/>
              </a:spcBef>
            </a:pPr>
            <a:r>
              <a:rPr lang="it-IT" sz="1100" b="1" spc="20" dirty="0">
                <a:solidFill>
                  <a:srgbClr val="0C3258"/>
                </a:solidFill>
                <a:latin typeface="Trebuchet MS"/>
                <a:cs typeface="Trebuchet MS"/>
              </a:rPr>
              <a:t>Cofinanziato</a:t>
            </a:r>
          </a:p>
          <a:p>
            <a:pPr marL="47625" marR="5080" indent="-35560">
              <a:spcBef>
                <a:spcPts val="204"/>
              </a:spcBef>
            </a:pPr>
            <a:r>
              <a:rPr lang="it-IT" sz="1100" b="1" spc="20" dirty="0">
                <a:solidFill>
                  <a:srgbClr val="0C3258"/>
                </a:solidFill>
                <a:latin typeface="Trebuchet MS"/>
                <a:cs typeface="Trebuchet MS"/>
              </a:rPr>
              <a:t>dall’Unione Europea</a:t>
            </a:r>
            <a:endParaRPr sz="1100" dirty="0">
              <a:latin typeface="Trebuchet MS"/>
              <a:cs typeface="Trebuchet MS"/>
            </a:endParaRPr>
          </a:p>
        </p:txBody>
      </p:sp>
      <p:pic>
        <p:nvPicPr>
          <p:cNvPr id="30" name="object 3">
            <a:extLst>
              <a:ext uri="{FF2B5EF4-FFF2-40B4-BE49-F238E27FC236}">
                <a16:creationId xmlns:a16="http://schemas.microsoft.com/office/drawing/2014/main" xmlns="" id="{47C84053-459B-4699-94DF-D3DC95FEF64A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462408" y="225891"/>
            <a:ext cx="1655920" cy="673948"/>
          </a:xfrm>
          <a:prstGeom prst="rect">
            <a:avLst/>
          </a:prstGeom>
        </p:spPr>
      </p:pic>
      <p:pic>
        <p:nvPicPr>
          <p:cNvPr id="19" name="Picture 6">
            <a:extLst>
              <a:ext uri="{FF2B5EF4-FFF2-40B4-BE49-F238E27FC236}">
                <a16:creationId xmlns:a16="http://schemas.microsoft.com/office/drawing/2014/main" xmlns="" id="{184298DA-B65C-4235-8D3B-B2862983BC49}"/>
              </a:ext>
            </a:extLst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540976" y="336622"/>
            <a:ext cx="1310005" cy="591185"/>
          </a:xfrm>
          <a:prstGeom prst="rect">
            <a:avLst/>
          </a:prstGeom>
        </p:spPr>
      </p:pic>
      <p:sp>
        <p:nvSpPr>
          <p:cNvPr id="17" name="CasellaDiTesto 16">
            <a:extLst>
              <a:ext uri="{FF2B5EF4-FFF2-40B4-BE49-F238E27FC236}">
                <a16:creationId xmlns:a16="http://schemas.microsoft.com/office/drawing/2014/main" xmlns="" id="{E49BA0BB-71FE-D7C2-8EFC-8BCC939A9E0B}"/>
              </a:ext>
            </a:extLst>
          </p:cNvPr>
          <p:cNvSpPr txBox="1"/>
          <p:nvPr/>
        </p:nvSpPr>
        <p:spPr>
          <a:xfrm>
            <a:off x="222248" y="2016859"/>
            <a:ext cx="10248901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"/>
                <a:ea typeface="STKaiti" panose="020B0503020204020204" pitchFamily="2" charset="-122"/>
              </a:rPr>
              <a:t>WP4 </a:t>
            </a:r>
            <a:r>
              <a:rPr lang="it-IT" sz="2000" b="1" dirty="0" err="1">
                <a:solidFill>
                  <a:schemeClr val="tx2"/>
                </a:solidFill>
                <a:latin typeface="Abadi"/>
              </a:rPr>
              <a:t>Modellizzazione</a:t>
            </a:r>
            <a:r>
              <a:rPr lang="it-IT" sz="2000" b="1" dirty="0">
                <a:solidFill>
                  <a:schemeClr val="tx2"/>
                </a:solidFill>
                <a:latin typeface="Abadi"/>
              </a:rPr>
              <a:t> e disseminazione dei risultati</a:t>
            </a:r>
          </a:p>
          <a:p>
            <a:pPr algn="ctr"/>
            <a:r>
              <a:rPr lang="it-IT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"/>
                <a:ea typeface="STKaiti" panose="020B0503020204020204" pitchFamily="2" charset="-122"/>
              </a:rPr>
              <a:t> </a:t>
            </a:r>
          </a:p>
          <a:p>
            <a:pPr algn="ctr"/>
            <a:r>
              <a:rPr lang="it-IT" sz="2000" b="1" dirty="0">
                <a:solidFill>
                  <a:schemeClr val="accent1">
                    <a:lumMod val="75000"/>
                  </a:schemeClr>
                </a:solidFill>
                <a:latin typeface="Abadi"/>
                <a:ea typeface="STKaiti" panose="020B0503020204020204" pitchFamily="2" charset="-122"/>
              </a:rPr>
              <a:t>OS - </a:t>
            </a:r>
            <a:r>
              <a:rPr lang="it-IT" sz="2000" b="1" dirty="0">
                <a:solidFill>
                  <a:schemeClr val="tx2"/>
                </a:solidFill>
              </a:rPr>
              <a:t>Contribuire alla </a:t>
            </a:r>
            <a:r>
              <a:rPr lang="it-IT" sz="2000" b="1" dirty="0" err="1">
                <a:solidFill>
                  <a:schemeClr val="tx2"/>
                </a:solidFill>
              </a:rPr>
              <a:t>modellizzazione</a:t>
            </a:r>
            <a:r>
              <a:rPr lang="it-IT" sz="2000" b="1" dirty="0">
                <a:solidFill>
                  <a:schemeClr val="tx2"/>
                </a:solidFill>
              </a:rPr>
              <a:t> di buone prassi e alla condivisione dei risultati del progetto</a:t>
            </a:r>
          </a:p>
          <a:p>
            <a:pPr algn="ctr"/>
            <a:r>
              <a:rPr lang="it-IT" sz="2000" b="1" dirty="0">
                <a:solidFill>
                  <a:schemeClr val="tx2"/>
                </a:solidFill>
                <a:latin typeface="Abadi"/>
                <a:ea typeface="STKaiti" panose="020B0503020204020204" pitchFamily="2" charset="-122"/>
              </a:rPr>
              <a:t> </a:t>
            </a:r>
            <a:endParaRPr lang="it-IT" sz="2000" b="1" dirty="0">
              <a:solidFill>
                <a:schemeClr val="tx2"/>
              </a:solidFill>
              <a:latin typeface="Abadi"/>
            </a:endParaRPr>
          </a:p>
          <a:p>
            <a:pPr algn="just"/>
            <a:r>
              <a:rPr lang="it-IT" b="1" dirty="0">
                <a:solidFill>
                  <a:srgbClr val="7030A0"/>
                </a:solidFill>
                <a:latin typeface="Abadi"/>
              </a:rPr>
              <a:t>Attività – </a:t>
            </a:r>
            <a:r>
              <a:rPr lang="it-IT" b="1" dirty="0">
                <a:solidFill>
                  <a:srgbClr val="7030A0"/>
                </a:solidFill>
              </a:rPr>
              <a:t>Ogni territorio produrrà una modellizzazione di quanto realizzato al fine di facilitarne la condivisione con gli altri territori e la conseguente diffusione dei risultati delle sperimentazioni.   A fine progetto verrà realizzato un evento di restituzione  in ogni territorio e un evento nazionale.</a:t>
            </a:r>
          </a:p>
          <a:p>
            <a:pPr algn="just"/>
            <a:r>
              <a:rPr lang="it-IT" b="1" dirty="0" smtClean="0">
                <a:solidFill>
                  <a:srgbClr val="7030A0"/>
                </a:solidFill>
              </a:rPr>
              <a:t>Elaborato </a:t>
            </a:r>
            <a:r>
              <a:rPr lang="it-IT" b="1" dirty="0">
                <a:solidFill>
                  <a:srgbClr val="7030A0"/>
                </a:solidFill>
              </a:rPr>
              <a:t>un Piano di comunicazione nazionale a cui saranno affiancati dei Piani di comunicazione locali (n. 7, uno per ogni territorio). </a:t>
            </a:r>
          </a:p>
          <a:p>
            <a:pPr algn="just"/>
            <a:r>
              <a:rPr lang="it-IT" b="1" dirty="0" smtClean="0">
                <a:solidFill>
                  <a:srgbClr val="7030A0"/>
                </a:solidFill>
              </a:rPr>
              <a:t>I </a:t>
            </a:r>
            <a:r>
              <a:rPr lang="it-IT" b="1" dirty="0">
                <a:solidFill>
                  <a:srgbClr val="7030A0"/>
                </a:solidFill>
              </a:rPr>
              <a:t>siti della compagine di progetto produrranno una pagina dedicata; prodotto un indirizzo dedicato su almeno due social, con aggiornamenti periodici. Per il riconoscimento dell’iniziativa sarà elaborato e utilizzato un logotipo.</a:t>
            </a:r>
            <a:endParaRPr lang="it-IT" b="1" dirty="0">
              <a:solidFill>
                <a:srgbClr val="7030A0"/>
              </a:solidFill>
              <a:latin typeface="Abadi"/>
            </a:endParaRPr>
          </a:p>
          <a:p>
            <a:pPr algn="ctr"/>
            <a:r>
              <a:rPr lang="it-IT" b="1" dirty="0">
                <a:solidFill>
                  <a:srgbClr val="00B0F0"/>
                </a:solidFill>
                <a:latin typeface="Abadi"/>
              </a:rPr>
              <a:t>Durata: dal 2 al 26 mese (agosto 2024 – agosto 2026)</a:t>
            </a:r>
          </a:p>
          <a:p>
            <a:pPr algn="ctr"/>
            <a:endParaRPr lang="it-IT" sz="2000" b="1" dirty="0">
              <a:solidFill>
                <a:srgbClr val="7030A0"/>
              </a:solidFill>
              <a:latin typeface="Abadi"/>
            </a:endParaRPr>
          </a:p>
          <a:p>
            <a:pPr algn="ctr"/>
            <a:endParaRPr lang="it-IT" b="1" dirty="0">
              <a:solidFill>
                <a:srgbClr val="7030A0"/>
              </a:solidFill>
              <a:latin typeface="Abadi"/>
            </a:endParaRPr>
          </a:p>
          <a:p>
            <a:pPr lvl="0" algn="ctr"/>
            <a:r>
              <a:rPr lang="it-IT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"/>
                <a:ea typeface="STKaiti" panose="020B0503020204020204" pitchFamily="2" charset="-122"/>
              </a:rPr>
              <a:t> </a:t>
            </a:r>
            <a:r>
              <a:rPr lang="it-IT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"/>
              </a:rPr>
              <a:t>  </a:t>
            </a:r>
            <a:endParaRPr lang="it-IT" b="1" dirty="0">
              <a:solidFill>
                <a:schemeClr val="tx2"/>
              </a:solidFill>
              <a:latin typeface="Abadi"/>
            </a:endParaRPr>
          </a:p>
          <a:p>
            <a:r>
              <a:rPr lang="it-IT" b="1" dirty="0">
                <a:solidFill>
                  <a:schemeClr val="tx2">
                    <a:lumMod val="60000"/>
                    <a:lumOff val="40000"/>
                  </a:schemeClr>
                </a:solidFill>
                <a:latin typeface="Abadi"/>
                <a:ea typeface="STKaiti" panose="020B0503020204020204" pitchFamily="2" charset="-122"/>
              </a:rPr>
              <a:t>   </a:t>
            </a:r>
          </a:p>
        </p:txBody>
      </p:sp>
      <p:pic>
        <p:nvPicPr>
          <p:cNvPr id="12" name="Immagine 11"/>
          <p:cNvPicPr/>
          <p:nvPr/>
        </p:nvPicPr>
        <p:blipFill>
          <a:blip r:embed="rId6" cstate="print">
            <a:extLst>
              <a:ext uri="{28A0092B-C50C-407E-A947-70E740481C1C}">
                <a14:useLocalDpi xmlns:ve="http://schemas.openxmlformats.org/markup-compatibility/2006" xmlns:o="urn:schemas-microsoft-com:office:office" xmlns:m="http://schemas.openxmlformats.org/officeDocument/2006/math" xmlns:v="urn:schemas-microsoft-com:vml" xmlns:wp="http://schemas.openxmlformats.org/drawingml/2006/wordprocessingDrawing" xmlns:w10="urn:schemas-microsoft-com:office:word" xmlns:w="http://schemas.openxmlformats.org/wordprocessingml/2006/main" xmlns:wne="http://schemas.microsoft.com/office/word/2006/wordml" xmlns:xdr="http://schemas.openxmlformats.org/drawingml/2006/spreadsheetDrawing" xmlns:a14="http://schemas.microsoft.com/office/drawing/2010/main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2070100" y="6219825"/>
            <a:ext cx="6867525" cy="1038225"/>
          </a:xfrm>
          <a:prstGeom prst="rect">
            <a:avLst/>
          </a:prstGeom>
          <a:noFill/>
          <a:extLst>
            <a:ext uri="{909E8E84-426E-40DD-AFC4-6F175D3DCCD1}">
              <a14:hiddenFill xmlns:ve="http://schemas.openxmlformats.org/markup-compatibility/2006" xmlns:o="urn:schemas-microsoft-com:office:office" xmlns:m="http://schemas.openxmlformats.org/officeDocument/2006/math" xmlns:v="urn:schemas-microsoft-com:vml" xmlns:wp="http://schemas.openxmlformats.org/drawingml/2006/wordprocessingDrawing" xmlns:w10="urn:schemas-microsoft-com:office:word" xmlns:w="http://schemas.openxmlformats.org/wordprocessingml/2006/main" xmlns:wne="http://schemas.microsoft.com/office/word/2006/wordml" xmlns:xdr="http://schemas.openxmlformats.org/drawingml/2006/spreadsheetDrawing" xmlns:a14="http://schemas.microsoft.com/office/drawing/2010/main" xmlns="" xmlns:pic="http://schemas.openxmlformats.org/drawingml/2006/picture" xmlns:lc="http://schemas.openxmlformats.org/drawingml/2006/lockedCanvas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884471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bject 24">
            <a:extLst>
              <a:ext uri="{FF2B5EF4-FFF2-40B4-BE49-F238E27FC236}">
                <a16:creationId xmlns:a16="http://schemas.microsoft.com/office/drawing/2014/main" xmlns="" id="{59382179-67ED-4644-9642-878334780CF0}"/>
              </a:ext>
            </a:extLst>
          </p:cNvPr>
          <p:cNvSpPr txBox="1"/>
          <p:nvPr/>
        </p:nvSpPr>
        <p:spPr>
          <a:xfrm>
            <a:off x="1755059" y="1183453"/>
            <a:ext cx="7183281" cy="8925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530"/>
              </a:lnSpc>
              <a:spcBef>
                <a:spcPts val="100"/>
              </a:spcBef>
            </a:pP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FONDO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ASILO,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spc="35" dirty="0">
                <a:solidFill>
                  <a:srgbClr val="0C3258"/>
                </a:solidFill>
                <a:latin typeface="Roboto"/>
                <a:cs typeface="Roboto"/>
              </a:rPr>
              <a:t>MIGRAZIONE</a:t>
            </a:r>
            <a:r>
              <a:rPr sz="900" b="1" spc="75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dirty="0">
                <a:solidFill>
                  <a:srgbClr val="0C3258"/>
                </a:solidFill>
                <a:latin typeface="Roboto"/>
                <a:cs typeface="Roboto"/>
              </a:rPr>
              <a:t>E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spc="35" dirty="0">
                <a:solidFill>
                  <a:srgbClr val="0C3258"/>
                </a:solidFill>
                <a:latin typeface="Roboto"/>
                <a:cs typeface="Roboto"/>
              </a:rPr>
              <a:t>INTEGRAZIONE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spc="30" dirty="0">
                <a:solidFill>
                  <a:srgbClr val="0C3258"/>
                </a:solidFill>
                <a:latin typeface="Roboto"/>
                <a:cs typeface="Roboto"/>
              </a:rPr>
              <a:t>(FAMI</a:t>
            </a:r>
            <a:r>
              <a:rPr lang="it-IT" sz="900" b="1" spc="75" dirty="0">
                <a:solidFill>
                  <a:srgbClr val="0C3258"/>
                </a:solidFill>
                <a:latin typeface="Roboto"/>
                <a:cs typeface="Roboto"/>
              </a:rPr>
              <a:t>) 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20</a:t>
            </a:r>
            <a:r>
              <a:rPr lang="it-IT" sz="900" b="1" spc="25" dirty="0">
                <a:solidFill>
                  <a:srgbClr val="0C3258"/>
                </a:solidFill>
                <a:latin typeface="Roboto"/>
                <a:cs typeface="Roboto"/>
              </a:rPr>
              <a:t>2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1-202</a:t>
            </a:r>
            <a:r>
              <a:rPr lang="it-IT" sz="900" b="1" spc="25" dirty="0">
                <a:solidFill>
                  <a:srgbClr val="0C3258"/>
                </a:solidFill>
                <a:latin typeface="Roboto"/>
                <a:cs typeface="Roboto"/>
              </a:rPr>
              <a:t>7</a:t>
            </a:r>
          </a:p>
          <a:p>
            <a:pPr algn="ctr">
              <a:lnSpc>
                <a:spcPts val="530"/>
              </a:lnSpc>
              <a:spcBef>
                <a:spcPts val="100"/>
              </a:spcBef>
            </a:pPr>
            <a:endParaRPr sz="900" dirty="0">
              <a:latin typeface="Roboto"/>
              <a:cs typeface="Roboto"/>
            </a:endParaRPr>
          </a:p>
          <a:p>
            <a:pPr marL="12065" marR="5080" algn="ctr">
              <a:lnSpc>
                <a:spcPts val="520"/>
              </a:lnSpc>
              <a:spcBef>
                <a:spcPts val="25"/>
              </a:spcBef>
            </a:pPr>
            <a:endParaRPr lang="it-IT" sz="900" spc="25" dirty="0">
              <a:solidFill>
                <a:srgbClr val="0C3258"/>
              </a:solidFill>
              <a:latin typeface="Roboto"/>
              <a:cs typeface="Roboto"/>
            </a:endParaRPr>
          </a:p>
          <a:p>
            <a:pPr algn="ctr"/>
            <a:r>
              <a:rPr lang="it-IT" sz="900" spc="70" dirty="0">
                <a:solidFill>
                  <a:srgbClr val="0C3258"/>
                </a:solidFill>
                <a:latin typeface="Roboto"/>
                <a:cs typeface="Roboto"/>
              </a:rPr>
              <a:t>Obiettivo Specifico 2. Migrazione Legale e Integrazione – Misura di attuazione 2.d) – Ambito di applicazione 2 m) – </a:t>
            </a:r>
          </a:p>
          <a:p>
            <a:pPr algn="ctr"/>
            <a:r>
              <a:rPr lang="it-IT" sz="900" spc="70" dirty="0">
                <a:solidFill>
                  <a:srgbClr val="0C3258"/>
                </a:solidFill>
                <a:latin typeface="Roboto"/>
                <a:cs typeface="Roboto"/>
              </a:rPr>
              <a:t>Intervento a) Capacity building, qualificazione e rafforzamento degli uffici pubblici</a:t>
            </a:r>
            <a:endParaRPr lang="it-IT" sz="900" spc="25" dirty="0">
              <a:solidFill>
                <a:srgbClr val="0C3258"/>
              </a:solidFill>
              <a:latin typeface="Roboto"/>
              <a:cs typeface="Roboto"/>
            </a:endParaRPr>
          </a:p>
          <a:p>
            <a:pPr marL="12065" marR="5080" algn="ctr">
              <a:lnSpc>
                <a:spcPts val="520"/>
              </a:lnSpc>
              <a:spcBef>
                <a:spcPts val="25"/>
              </a:spcBef>
            </a:pPr>
            <a:endParaRPr lang="it-IT" sz="900" spc="25" dirty="0">
              <a:solidFill>
                <a:srgbClr val="0C3258"/>
              </a:solidFill>
              <a:latin typeface="Roboto"/>
              <a:cs typeface="Roboto"/>
            </a:endParaRPr>
          </a:p>
          <a:p>
            <a:pPr marL="12065" marR="5080" algn="ctr">
              <a:lnSpc>
                <a:spcPts val="520"/>
              </a:lnSpc>
              <a:spcBef>
                <a:spcPts val="25"/>
              </a:spcBef>
            </a:pPr>
            <a:endParaRPr sz="900" dirty="0">
              <a:latin typeface="Roboto"/>
              <a:cs typeface="Roboto"/>
            </a:endParaRPr>
          </a:p>
          <a:p>
            <a:pPr algn="ctr">
              <a:lnSpc>
                <a:spcPts val="530"/>
              </a:lnSpc>
            </a:pP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"</a:t>
            </a:r>
            <a:r>
              <a:rPr lang="it-IT" sz="900" b="1" spc="25" dirty="0">
                <a:solidFill>
                  <a:srgbClr val="0C3258"/>
                </a:solidFill>
                <a:latin typeface="Roboto"/>
                <a:cs typeface="Roboto"/>
              </a:rPr>
              <a:t>M.I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.R</a:t>
            </a:r>
            <a:r>
              <a:rPr lang="it-IT" sz="900" b="1" spc="25" dirty="0">
                <a:solidFill>
                  <a:srgbClr val="0C3258"/>
                </a:solidFill>
                <a:latin typeface="Roboto"/>
                <a:cs typeface="Roboto"/>
              </a:rPr>
              <a:t>.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E.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lang="it-IT" sz="900" b="1" spc="70" dirty="0">
                <a:solidFill>
                  <a:srgbClr val="0C3258"/>
                </a:solidFill>
                <a:latin typeface="Roboto"/>
                <a:cs typeface="Roboto"/>
              </a:rPr>
              <a:t>- </a:t>
            </a:r>
            <a:r>
              <a:rPr lang="it-IT" sz="900" spc="70" dirty="0">
                <a:solidFill>
                  <a:srgbClr val="0C3258"/>
                </a:solidFill>
                <a:latin typeface="Roboto"/>
                <a:cs typeface="Roboto"/>
              </a:rPr>
              <a:t>MINORENNI IMMIGRATI RETI TERRITORIAL</a:t>
            </a:r>
            <a:r>
              <a:rPr lang="it-IT" sz="900" b="1" spc="70" dirty="0">
                <a:solidFill>
                  <a:srgbClr val="0C3258"/>
                </a:solidFill>
                <a:latin typeface="Roboto"/>
                <a:cs typeface="Roboto"/>
              </a:rPr>
              <a:t>I</a:t>
            </a:r>
            <a:r>
              <a:rPr sz="900" b="1" spc="30" dirty="0">
                <a:solidFill>
                  <a:srgbClr val="0C3258"/>
                </a:solidFill>
                <a:latin typeface="Roboto"/>
                <a:cs typeface="Roboto"/>
              </a:rPr>
              <a:t>"</a:t>
            </a:r>
            <a:endParaRPr sz="900" dirty="0">
              <a:latin typeface="Roboto"/>
              <a:cs typeface="Roboto"/>
            </a:endParaRPr>
          </a:p>
          <a:p>
            <a:pPr algn="ctr">
              <a:lnSpc>
                <a:spcPts val="530"/>
              </a:lnSpc>
            </a:pPr>
            <a:endParaRPr lang="it-IT" sz="900" spc="20" dirty="0">
              <a:solidFill>
                <a:srgbClr val="0C3258"/>
              </a:solidFill>
              <a:latin typeface="Roboto"/>
              <a:cs typeface="Roboto"/>
            </a:endParaRPr>
          </a:p>
          <a:p>
            <a:pPr algn="ctr">
              <a:lnSpc>
                <a:spcPts val="530"/>
              </a:lnSpc>
            </a:pPr>
            <a:r>
              <a:rPr sz="900" spc="20" dirty="0">
                <a:solidFill>
                  <a:srgbClr val="0C3258"/>
                </a:solidFill>
                <a:latin typeface="Roboto"/>
                <a:cs typeface="Roboto"/>
              </a:rPr>
              <a:t>PROG</a:t>
            </a:r>
            <a:r>
              <a:rPr lang="it-IT" sz="900" spc="2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spc="20" dirty="0">
                <a:solidFill>
                  <a:srgbClr val="0C3258"/>
                </a:solidFill>
                <a:latin typeface="Roboto"/>
                <a:cs typeface="Roboto"/>
              </a:rPr>
              <a:t>-</a:t>
            </a:r>
            <a:r>
              <a:rPr lang="it-IT" sz="900" spc="20" dirty="0">
                <a:solidFill>
                  <a:srgbClr val="0C3258"/>
                </a:solidFill>
                <a:latin typeface="Roboto"/>
                <a:cs typeface="Roboto"/>
              </a:rPr>
              <a:t>125</a:t>
            </a:r>
          </a:p>
          <a:p>
            <a:pPr algn="ctr">
              <a:lnSpc>
                <a:spcPts val="530"/>
              </a:lnSpc>
            </a:pPr>
            <a:endParaRPr lang="it-IT" sz="900" spc="20" dirty="0">
              <a:solidFill>
                <a:srgbClr val="0C3258"/>
              </a:solidFill>
              <a:latin typeface="Roboto"/>
              <a:cs typeface="Roboto"/>
            </a:endParaRPr>
          </a:p>
        </p:txBody>
      </p:sp>
      <p:pic>
        <p:nvPicPr>
          <p:cNvPr id="27" name="object 4">
            <a:extLst>
              <a:ext uri="{FF2B5EF4-FFF2-40B4-BE49-F238E27FC236}">
                <a16:creationId xmlns:a16="http://schemas.microsoft.com/office/drawing/2014/main" xmlns="" id="{1DC82E46-8D12-4D9A-A29E-49FC04BC570F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06460" y="220484"/>
            <a:ext cx="1153449" cy="697476"/>
          </a:xfrm>
          <a:prstGeom prst="rect">
            <a:avLst/>
          </a:prstGeom>
        </p:spPr>
      </p:pic>
      <p:sp>
        <p:nvSpPr>
          <p:cNvPr id="29" name="object 25">
            <a:extLst>
              <a:ext uri="{FF2B5EF4-FFF2-40B4-BE49-F238E27FC236}">
                <a16:creationId xmlns:a16="http://schemas.microsoft.com/office/drawing/2014/main" xmlns="" id="{1D466977-4AEE-49BF-9A04-B0CE84A0404A}"/>
              </a:ext>
            </a:extLst>
          </p:cNvPr>
          <p:cNvSpPr txBox="1"/>
          <p:nvPr/>
        </p:nvSpPr>
        <p:spPr>
          <a:xfrm>
            <a:off x="1559909" y="504098"/>
            <a:ext cx="1794598" cy="390491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47625" marR="5080" indent="-35560">
              <a:spcBef>
                <a:spcPts val="204"/>
              </a:spcBef>
            </a:pPr>
            <a:r>
              <a:rPr lang="it-IT" sz="1100" b="1" spc="20" dirty="0">
                <a:solidFill>
                  <a:srgbClr val="0C3258"/>
                </a:solidFill>
                <a:latin typeface="Trebuchet MS"/>
                <a:cs typeface="Trebuchet MS"/>
              </a:rPr>
              <a:t>Cofinanziato</a:t>
            </a:r>
          </a:p>
          <a:p>
            <a:pPr marL="47625" marR="5080" indent="-35560">
              <a:spcBef>
                <a:spcPts val="204"/>
              </a:spcBef>
            </a:pPr>
            <a:r>
              <a:rPr lang="it-IT" sz="1100" b="1" spc="20" dirty="0">
                <a:solidFill>
                  <a:srgbClr val="0C3258"/>
                </a:solidFill>
                <a:latin typeface="Trebuchet MS"/>
                <a:cs typeface="Trebuchet MS"/>
              </a:rPr>
              <a:t>dall’Unione Europea</a:t>
            </a:r>
            <a:endParaRPr sz="1100" dirty="0">
              <a:latin typeface="Trebuchet MS"/>
              <a:cs typeface="Trebuchet MS"/>
            </a:endParaRPr>
          </a:p>
        </p:txBody>
      </p:sp>
      <p:pic>
        <p:nvPicPr>
          <p:cNvPr id="30" name="object 3">
            <a:extLst>
              <a:ext uri="{FF2B5EF4-FFF2-40B4-BE49-F238E27FC236}">
                <a16:creationId xmlns:a16="http://schemas.microsoft.com/office/drawing/2014/main" xmlns="" id="{47C84053-459B-4699-94DF-D3DC95FEF64A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462408" y="225891"/>
            <a:ext cx="1655920" cy="673948"/>
          </a:xfrm>
          <a:prstGeom prst="rect">
            <a:avLst/>
          </a:prstGeom>
        </p:spPr>
      </p:pic>
      <p:pic>
        <p:nvPicPr>
          <p:cNvPr id="19" name="Picture 6">
            <a:extLst>
              <a:ext uri="{FF2B5EF4-FFF2-40B4-BE49-F238E27FC236}">
                <a16:creationId xmlns:a16="http://schemas.microsoft.com/office/drawing/2014/main" xmlns="" id="{184298DA-B65C-4235-8D3B-B2862983BC49}"/>
              </a:ext>
            </a:extLst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540976" y="336622"/>
            <a:ext cx="1310005" cy="591185"/>
          </a:xfrm>
          <a:prstGeom prst="rect">
            <a:avLst/>
          </a:prstGeom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xmlns="" id="{6EE99627-E8FE-B0E0-33D8-A1C459595DD1}"/>
              </a:ext>
            </a:extLst>
          </p:cNvPr>
          <p:cNvSpPr txBox="1"/>
          <p:nvPr/>
        </p:nvSpPr>
        <p:spPr>
          <a:xfrm>
            <a:off x="470317" y="2523644"/>
            <a:ext cx="2116474" cy="6771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it-IT" sz="14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ctr"/>
            <a:r>
              <a:rPr lang="it-IT" b="1" i="0" u="none" strike="noStrike" baseline="0" dirty="0">
                <a:solidFill>
                  <a:schemeClr val="tx2">
                    <a:lumMod val="60000"/>
                    <a:lumOff val="40000"/>
                  </a:schemeClr>
                </a:solidFill>
                <a:latin typeface="Abadi" panose="020B0604020104020204" pitchFamily="34" charset="0"/>
                <a:ea typeface="STKaiti" panose="020B0503020204020204" pitchFamily="2" charset="-122"/>
              </a:rPr>
              <a:t> </a:t>
            </a:r>
            <a:r>
              <a:rPr lang="it-IT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badi" panose="020B0604020104020204" pitchFamily="34" charset="0"/>
                <a:ea typeface="STKaiti" panose="020B0503020204020204" pitchFamily="2" charset="-122"/>
              </a:rPr>
              <a:t>Obiettivo</a:t>
            </a:r>
          </a:p>
        </p:txBody>
      </p:sp>
      <p:pic>
        <p:nvPicPr>
          <p:cNvPr id="15" name="Picture 4" descr="2.1. Trovare lavoro: devi avere un obiettivo – orientamento.it">
            <a:extLst>
              <a:ext uri="{FF2B5EF4-FFF2-40B4-BE49-F238E27FC236}">
                <a16:creationId xmlns:a16="http://schemas.microsoft.com/office/drawing/2014/main" xmlns="" id="{0BB521E9-A715-4E02-8A3F-037B1348F2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0249" y="3334844"/>
            <a:ext cx="2743311" cy="216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xmlns="" id="{9041921A-F8FD-8D6F-8C9B-6C00EC323C67}"/>
              </a:ext>
            </a:extLst>
          </p:cNvPr>
          <p:cNvSpPr txBox="1"/>
          <p:nvPr/>
        </p:nvSpPr>
        <p:spPr>
          <a:xfrm>
            <a:off x="3060700" y="2257438"/>
            <a:ext cx="7391400" cy="44319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t-IT" sz="1600" dirty="0">
                <a:highlight>
                  <a:srgbClr val="FFFF00"/>
                </a:highlight>
                <a:latin typeface="Abadi" panose="020B0604020104020204" pitchFamily="34" charset="0"/>
              </a:rPr>
              <a:t>Potenziare e qualificare </a:t>
            </a:r>
            <a:r>
              <a:rPr lang="it-IT" sz="1600" dirty="0">
                <a:latin typeface="Abadi" panose="020B0604020104020204" pitchFamily="34" charset="0"/>
              </a:rPr>
              <a:t>il sistema integrato dei servizi territoriali e delle agenzie educative e formative che hanno in carico i giovani stranieri tra i 14 e i 18 anni al fine di sostenere adeguatamente le vulnerabilità di tale target e prevenirne la fuoriuscita anticipata dai percorsi educativi. </a:t>
            </a:r>
          </a:p>
          <a:p>
            <a:pPr algn="just">
              <a:lnSpc>
                <a:spcPct val="150000"/>
              </a:lnSpc>
            </a:pPr>
            <a:r>
              <a:rPr lang="it-IT" sz="1600" dirty="0">
                <a:highlight>
                  <a:srgbClr val="FFFF00"/>
                </a:highlight>
                <a:latin typeface="Abadi" panose="020B0604020104020204" pitchFamily="34" charset="0"/>
              </a:rPr>
              <a:t>Incrementare</a:t>
            </a:r>
            <a:r>
              <a:rPr lang="it-IT" sz="1600" dirty="0">
                <a:latin typeface="Abadi" panose="020B0604020104020204" pitchFamily="34" charset="0"/>
              </a:rPr>
              <a:t> la capacità della rete educativa di intercettare i bisogni specifici dei ragazzi stranieri nella fascia d’età 14 – 18 anni, rafforzando le prassi collaborative dei diversi attori di tale rete, che allo stato attuale faticano a sviluppare una consuetudine al lavoro comune in particolare con i giovani target. </a:t>
            </a:r>
          </a:p>
          <a:p>
            <a:pPr algn="just">
              <a:lnSpc>
                <a:spcPct val="150000"/>
              </a:lnSpc>
            </a:pPr>
            <a:r>
              <a:rPr lang="it-IT" sz="1600" dirty="0">
                <a:highlight>
                  <a:srgbClr val="FFFF00"/>
                </a:highlight>
                <a:latin typeface="Abadi" panose="020B0604020104020204" pitchFamily="34" charset="0"/>
              </a:rPr>
              <a:t>Intervenire</a:t>
            </a:r>
            <a:r>
              <a:rPr lang="it-IT" sz="1600" dirty="0">
                <a:latin typeface="Abadi" panose="020B0604020104020204" pitchFamily="34" charset="0"/>
              </a:rPr>
              <a:t> per attenuare il fenomeno di dispersione scolastica e le fragilità educative dei giovani minorenni di origine straniera, con attenzioni alle specificità territoriali delle aree coinvolte nel progetto. </a:t>
            </a:r>
          </a:p>
          <a:p>
            <a:pPr algn="ctr"/>
            <a:r>
              <a:rPr lang="it-IT" dirty="0"/>
              <a:t> </a:t>
            </a:r>
          </a:p>
        </p:txBody>
      </p:sp>
      <p:pic>
        <p:nvPicPr>
          <p:cNvPr id="14" name="Immagine 13"/>
          <p:cNvPicPr/>
          <p:nvPr/>
        </p:nvPicPr>
        <p:blipFill>
          <a:blip r:embed="rId7" cstate="print">
            <a:extLst>
              <a:ext uri="{28A0092B-C50C-407E-A947-70E740481C1C}">
                <a14:useLocalDpi xmlns:ve="http://schemas.openxmlformats.org/markup-compatibility/2006" xmlns:o="urn:schemas-microsoft-com:office:office" xmlns:m="http://schemas.openxmlformats.org/officeDocument/2006/math" xmlns:v="urn:schemas-microsoft-com:vml" xmlns:wp="http://schemas.openxmlformats.org/drawingml/2006/wordprocessingDrawing" xmlns:w10="urn:schemas-microsoft-com:office:word" xmlns:w="http://schemas.openxmlformats.org/wordprocessingml/2006/main" xmlns:wne="http://schemas.microsoft.com/office/word/2006/wordml" xmlns:xdr="http://schemas.openxmlformats.org/drawingml/2006/spreadsheetDrawing" xmlns:a14="http://schemas.microsoft.com/office/drawing/2010/main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2222500" y="6677024"/>
            <a:ext cx="6867525" cy="685801"/>
          </a:xfrm>
          <a:prstGeom prst="rect">
            <a:avLst/>
          </a:prstGeom>
          <a:noFill/>
          <a:extLst>
            <a:ext uri="{909E8E84-426E-40DD-AFC4-6F175D3DCCD1}">
              <a14:hiddenFill xmlns:ve="http://schemas.openxmlformats.org/markup-compatibility/2006" xmlns:o="urn:schemas-microsoft-com:office:office" xmlns:m="http://schemas.openxmlformats.org/officeDocument/2006/math" xmlns:v="urn:schemas-microsoft-com:vml" xmlns:wp="http://schemas.openxmlformats.org/drawingml/2006/wordprocessingDrawing" xmlns:w10="urn:schemas-microsoft-com:office:word" xmlns:w="http://schemas.openxmlformats.org/wordprocessingml/2006/main" xmlns:wne="http://schemas.microsoft.com/office/word/2006/wordml" xmlns:xdr="http://schemas.openxmlformats.org/drawingml/2006/spreadsheetDrawing" xmlns:a14="http://schemas.microsoft.com/office/drawing/2010/main" xmlns="" xmlns:pic="http://schemas.openxmlformats.org/drawingml/2006/picture" xmlns:lc="http://schemas.openxmlformats.org/drawingml/2006/lockedCanvas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7026236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bject 24">
            <a:extLst>
              <a:ext uri="{FF2B5EF4-FFF2-40B4-BE49-F238E27FC236}">
                <a16:creationId xmlns:a16="http://schemas.microsoft.com/office/drawing/2014/main" xmlns="" id="{59382179-67ED-4644-9642-878334780CF0}"/>
              </a:ext>
            </a:extLst>
          </p:cNvPr>
          <p:cNvSpPr txBox="1"/>
          <p:nvPr/>
        </p:nvSpPr>
        <p:spPr>
          <a:xfrm>
            <a:off x="1755059" y="1183453"/>
            <a:ext cx="7183281" cy="8925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530"/>
              </a:lnSpc>
              <a:spcBef>
                <a:spcPts val="100"/>
              </a:spcBef>
            </a:pP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FONDO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ASILO,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spc="35" dirty="0">
                <a:solidFill>
                  <a:srgbClr val="0C3258"/>
                </a:solidFill>
                <a:latin typeface="Roboto"/>
                <a:cs typeface="Roboto"/>
              </a:rPr>
              <a:t>MIGRAZIONE</a:t>
            </a:r>
            <a:r>
              <a:rPr sz="900" b="1" spc="75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dirty="0">
                <a:solidFill>
                  <a:srgbClr val="0C3258"/>
                </a:solidFill>
                <a:latin typeface="Roboto"/>
                <a:cs typeface="Roboto"/>
              </a:rPr>
              <a:t>E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spc="35" dirty="0">
                <a:solidFill>
                  <a:srgbClr val="0C3258"/>
                </a:solidFill>
                <a:latin typeface="Roboto"/>
                <a:cs typeface="Roboto"/>
              </a:rPr>
              <a:t>INTEGRAZIONE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spc="30" dirty="0">
                <a:solidFill>
                  <a:srgbClr val="0C3258"/>
                </a:solidFill>
                <a:latin typeface="Roboto"/>
                <a:cs typeface="Roboto"/>
              </a:rPr>
              <a:t>(FAMI</a:t>
            </a:r>
            <a:r>
              <a:rPr lang="it-IT" sz="900" b="1" spc="75" dirty="0">
                <a:solidFill>
                  <a:srgbClr val="0C3258"/>
                </a:solidFill>
                <a:latin typeface="Roboto"/>
                <a:cs typeface="Roboto"/>
              </a:rPr>
              <a:t>) 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20</a:t>
            </a:r>
            <a:r>
              <a:rPr lang="it-IT" sz="900" b="1" spc="25" dirty="0">
                <a:solidFill>
                  <a:srgbClr val="0C3258"/>
                </a:solidFill>
                <a:latin typeface="Roboto"/>
                <a:cs typeface="Roboto"/>
              </a:rPr>
              <a:t>2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1-202</a:t>
            </a:r>
            <a:r>
              <a:rPr lang="it-IT" sz="900" b="1" spc="25" dirty="0">
                <a:solidFill>
                  <a:srgbClr val="0C3258"/>
                </a:solidFill>
                <a:latin typeface="Roboto"/>
                <a:cs typeface="Roboto"/>
              </a:rPr>
              <a:t>7</a:t>
            </a:r>
          </a:p>
          <a:p>
            <a:pPr algn="ctr">
              <a:lnSpc>
                <a:spcPts val="530"/>
              </a:lnSpc>
              <a:spcBef>
                <a:spcPts val="100"/>
              </a:spcBef>
            </a:pPr>
            <a:endParaRPr sz="900" dirty="0">
              <a:latin typeface="Roboto"/>
              <a:cs typeface="Roboto"/>
            </a:endParaRPr>
          </a:p>
          <a:p>
            <a:pPr marL="12065" marR="5080" algn="ctr">
              <a:lnSpc>
                <a:spcPts val="520"/>
              </a:lnSpc>
              <a:spcBef>
                <a:spcPts val="25"/>
              </a:spcBef>
            </a:pPr>
            <a:endParaRPr lang="it-IT" sz="900" spc="25" dirty="0">
              <a:solidFill>
                <a:srgbClr val="0C3258"/>
              </a:solidFill>
              <a:latin typeface="Roboto"/>
              <a:cs typeface="Roboto"/>
            </a:endParaRPr>
          </a:p>
          <a:p>
            <a:pPr algn="ctr"/>
            <a:r>
              <a:rPr lang="it-IT" sz="900" spc="70" dirty="0">
                <a:solidFill>
                  <a:srgbClr val="0C3258"/>
                </a:solidFill>
                <a:latin typeface="Roboto"/>
                <a:cs typeface="Roboto"/>
              </a:rPr>
              <a:t>Obiettivo Specifico 2. Migrazione Legale e Integrazione – Misura di attuazione 2.d) – Ambito di applicazione 2 m) – </a:t>
            </a:r>
          </a:p>
          <a:p>
            <a:pPr algn="ctr"/>
            <a:r>
              <a:rPr lang="it-IT" sz="900" spc="70" dirty="0">
                <a:solidFill>
                  <a:srgbClr val="0C3258"/>
                </a:solidFill>
                <a:latin typeface="Roboto"/>
                <a:cs typeface="Roboto"/>
              </a:rPr>
              <a:t>Intervento a) Capacity building, qualificazione e rafforzamento degli uffici pubblici</a:t>
            </a:r>
            <a:endParaRPr lang="it-IT" sz="900" spc="25" dirty="0">
              <a:solidFill>
                <a:srgbClr val="0C3258"/>
              </a:solidFill>
              <a:latin typeface="Roboto"/>
              <a:cs typeface="Roboto"/>
            </a:endParaRPr>
          </a:p>
          <a:p>
            <a:pPr marL="12065" marR="5080" algn="ctr">
              <a:lnSpc>
                <a:spcPts val="520"/>
              </a:lnSpc>
              <a:spcBef>
                <a:spcPts val="25"/>
              </a:spcBef>
            </a:pPr>
            <a:endParaRPr lang="it-IT" sz="900" spc="25" dirty="0">
              <a:solidFill>
                <a:srgbClr val="0C3258"/>
              </a:solidFill>
              <a:latin typeface="Roboto"/>
              <a:cs typeface="Roboto"/>
            </a:endParaRPr>
          </a:p>
          <a:p>
            <a:pPr marL="12065" marR="5080" algn="ctr">
              <a:lnSpc>
                <a:spcPts val="520"/>
              </a:lnSpc>
              <a:spcBef>
                <a:spcPts val="25"/>
              </a:spcBef>
            </a:pPr>
            <a:endParaRPr sz="900" dirty="0">
              <a:latin typeface="Roboto"/>
              <a:cs typeface="Roboto"/>
            </a:endParaRPr>
          </a:p>
          <a:p>
            <a:pPr algn="ctr">
              <a:lnSpc>
                <a:spcPts val="530"/>
              </a:lnSpc>
            </a:pP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"</a:t>
            </a:r>
            <a:r>
              <a:rPr lang="it-IT" sz="900" b="1" spc="25" dirty="0">
                <a:solidFill>
                  <a:srgbClr val="0C3258"/>
                </a:solidFill>
                <a:latin typeface="Roboto"/>
                <a:cs typeface="Roboto"/>
              </a:rPr>
              <a:t>M.I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.R</a:t>
            </a:r>
            <a:r>
              <a:rPr lang="it-IT" sz="900" b="1" spc="25" dirty="0">
                <a:solidFill>
                  <a:srgbClr val="0C3258"/>
                </a:solidFill>
                <a:latin typeface="Roboto"/>
                <a:cs typeface="Roboto"/>
              </a:rPr>
              <a:t>.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E.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lang="it-IT" sz="900" b="1" spc="70" dirty="0">
                <a:solidFill>
                  <a:srgbClr val="0C3258"/>
                </a:solidFill>
                <a:latin typeface="Roboto"/>
                <a:cs typeface="Roboto"/>
              </a:rPr>
              <a:t>- </a:t>
            </a:r>
            <a:r>
              <a:rPr lang="it-IT" sz="900" spc="70" dirty="0">
                <a:solidFill>
                  <a:srgbClr val="0C3258"/>
                </a:solidFill>
                <a:latin typeface="Roboto"/>
                <a:cs typeface="Roboto"/>
              </a:rPr>
              <a:t>MINORENNI IMMIGRATI RETI TERRITORIAL</a:t>
            </a:r>
            <a:r>
              <a:rPr lang="it-IT" sz="900" b="1" spc="70" dirty="0">
                <a:solidFill>
                  <a:srgbClr val="0C3258"/>
                </a:solidFill>
                <a:latin typeface="Roboto"/>
                <a:cs typeface="Roboto"/>
              </a:rPr>
              <a:t>I</a:t>
            </a:r>
            <a:r>
              <a:rPr sz="900" b="1" spc="30" dirty="0">
                <a:solidFill>
                  <a:srgbClr val="0C3258"/>
                </a:solidFill>
                <a:latin typeface="Roboto"/>
                <a:cs typeface="Roboto"/>
              </a:rPr>
              <a:t>"</a:t>
            </a:r>
            <a:endParaRPr sz="900" dirty="0">
              <a:latin typeface="Roboto"/>
              <a:cs typeface="Roboto"/>
            </a:endParaRPr>
          </a:p>
          <a:p>
            <a:pPr algn="ctr">
              <a:lnSpc>
                <a:spcPts val="530"/>
              </a:lnSpc>
            </a:pPr>
            <a:endParaRPr lang="it-IT" sz="900" spc="20" dirty="0">
              <a:solidFill>
                <a:srgbClr val="0C3258"/>
              </a:solidFill>
              <a:latin typeface="Roboto"/>
              <a:cs typeface="Roboto"/>
            </a:endParaRPr>
          </a:p>
          <a:p>
            <a:pPr algn="ctr">
              <a:lnSpc>
                <a:spcPts val="530"/>
              </a:lnSpc>
            </a:pPr>
            <a:r>
              <a:rPr sz="900" spc="20" dirty="0">
                <a:solidFill>
                  <a:srgbClr val="0C3258"/>
                </a:solidFill>
                <a:latin typeface="Roboto"/>
                <a:cs typeface="Roboto"/>
              </a:rPr>
              <a:t>PROG</a:t>
            </a:r>
            <a:r>
              <a:rPr lang="it-IT" sz="900" spc="2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spc="20" dirty="0">
                <a:solidFill>
                  <a:srgbClr val="0C3258"/>
                </a:solidFill>
                <a:latin typeface="Roboto"/>
                <a:cs typeface="Roboto"/>
              </a:rPr>
              <a:t>-</a:t>
            </a:r>
            <a:r>
              <a:rPr lang="it-IT" sz="900" spc="20" dirty="0">
                <a:solidFill>
                  <a:srgbClr val="0C3258"/>
                </a:solidFill>
                <a:latin typeface="Roboto"/>
                <a:cs typeface="Roboto"/>
              </a:rPr>
              <a:t>125</a:t>
            </a:r>
          </a:p>
          <a:p>
            <a:pPr algn="ctr">
              <a:lnSpc>
                <a:spcPts val="530"/>
              </a:lnSpc>
            </a:pPr>
            <a:endParaRPr lang="it-IT" sz="900" spc="20" dirty="0">
              <a:solidFill>
                <a:srgbClr val="0C3258"/>
              </a:solidFill>
              <a:latin typeface="Roboto"/>
              <a:cs typeface="Roboto"/>
            </a:endParaRPr>
          </a:p>
        </p:txBody>
      </p:sp>
      <p:pic>
        <p:nvPicPr>
          <p:cNvPr id="27" name="object 4">
            <a:extLst>
              <a:ext uri="{FF2B5EF4-FFF2-40B4-BE49-F238E27FC236}">
                <a16:creationId xmlns:a16="http://schemas.microsoft.com/office/drawing/2014/main" xmlns="" id="{1DC82E46-8D12-4D9A-A29E-49FC04BC570F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06460" y="220484"/>
            <a:ext cx="1153449" cy="697476"/>
          </a:xfrm>
          <a:prstGeom prst="rect">
            <a:avLst/>
          </a:prstGeom>
        </p:spPr>
      </p:pic>
      <p:sp>
        <p:nvSpPr>
          <p:cNvPr id="29" name="object 25">
            <a:extLst>
              <a:ext uri="{FF2B5EF4-FFF2-40B4-BE49-F238E27FC236}">
                <a16:creationId xmlns:a16="http://schemas.microsoft.com/office/drawing/2014/main" xmlns="" id="{1D466977-4AEE-49BF-9A04-B0CE84A0404A}"/>
              </a:ext>
            </a:extLst>
          </p:cNvPr>
          <p:cNvSpPr txBox="1"/>
          <p:nvPr/>
        </p:nvSpPr>
        <p:spPr>
          <a:xfrm>
            <a:off x="1559909" y="504098"/>
            <a:ext cx="1794598" cy="390491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47625" marR="5080" indent="-35560">
              <a:spcBef>
                <a:spcPts val="204"/>
              </a:spcBef>
            </a:pPr>
            <a:r>
              <a:rPr lang="it-IT" sz="1100" b="1" spc="20" dirty="0">
                <a:solidFill>
                  <a:srgbClr val="0C3258"/>
                </a:solidFill>
                <a:latin typeface="Trebuchet MS"/>
                <a:cs typeface="Trebuchet MS"/>
              </a:rPr>
              <a:t>Cofinanziato</a:t>
            </a:r>
          </a:p>
          <a:p>
            <a:pPr marL="47625" marR="5080" indent="-35560">
              <a:spcBef>
                <a:spcPts val="204"/>
              </a:spcBef>
            </a:pPr>
            <a:r>
              <a:rPr lang="it-IT" sz="1100" b="1" spc="20" dirty="0">
                <a:solidFill>
                  <a:srgbClr val="0C3258"/>
                </a:solidFill>
                <a:latin typeface="Trebuchet MS"/>
                <a:cs typeface="Trebuchet MS"/>
              </a:rPr>
              <a:t>dall’Unione Europea</a:t>
            </a:r>
            <a:endParaRPr sz="1100" dirty="0">
              <a:latin typeface="Trebuchet MS"/>
              <a:cs typeface="Trebuchet MS"/>
            </a:endParaRPr>
          </a:p>
        </p:txBody>
      </p:sp>
      <p:pic>
        <p:nvPicPr>
          <p:cNvPr id="30" name="object 3">
            <a:extLst>
              <a:ext uri="{FF2B5EF4-FFF2-40B4-BE49-F238E27FC236}">
                <a16:creationId xmlns:a16="http://schemas.microsoft.com/office/drawing/2014/main" xmlns="" id="{47C84053-459B-4699-94DF-D3DC95FEF64A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462408" y="225891"/>
            <a:ext cx="1655920" cy="673948"/>
          </a:xfrm>
          <a:prstGeom prst="rect">
            <a:avLst/>
          </a:prstGeom>
        </p:spPr>
      </p:pic>
      <p:pic>
        <p:nvPicPr>
          <p:cNvPr id="19" name="Picture 6">
            <a:extLst>
              <a:ext uri="{FF2B5EF4-FFF2-40B4-BE49-F238E27FC236}">
                <a16:creationId xmlns:a16="http://schemas.microsoft.com/office/drawing/2014/main" xmlns="" id="{184298DA-B65C-4235-8D3B-B2862983BC49}"/>
              </a:ext>
            </a:extLst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540976" y="336622"/>
            <a:ext cx="1310005" cy="591185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xmlns="" id="{B9CA5D43-2272-B133-AE2B-74332956461F}"/>
              </a:ext>
            </a:extLst>
          </p:cNvPr>
          <p:cNvSpPr txBox="1"/>
          <p:nvPr/>
        </p:nvSpPr>
        <p:spPr>
          <a:xfrm>
            <a:off x="1384300" y="2181225"/>
            <a:ext cx="6553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"/>
                <a:ea typeface="STKaiti" panose="020B0503020204020204" pitchFamily="2" charset="-122"/>
              </a:rPr>
              <a:t>WP4 </a:t>
            </a:r>
            <a:r>
              <a:rPr lang="it-IT" sz="1800" b="1" dirty="0">
                <a:solidFill>
                  <a:schemeClr val="tx2"/>
                </a:solidFill>
                <a:latin typeface="Abadi"/>
              </a:rPr>
              <a:t>Modellizzazione e disseminazione dei risultati- TASK</a:t>
            </a:r>
          </a:p>
        </p:txBody>
      </p:sp>
      <p:graphicFrame>
        <p:nvGraphicFramePr>
          <p:cNvPr id="15" name="Tabel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00937558"/>
              </p:ext>
            </p:extLst>
          </p:nvPr>
        </p:nvGraphicFramePr>
        <p:xfrm>
          <a:off x="399231" y="2714627"/>
          <a:ext cx="9156760" cy="27722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849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756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400" dirty="0">
                          <a:latin typeface="Abadi"/>
                          <a:ea typeface="Calibri"/>
                          <a:cs typeface="Times New Roman"/>
                        </a:rPr>
                        <a:t>Task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400" dirty="0">
                          <a:latin typeface="Abadi"/>
                          <a:ea typeface="Calibri"/>
                          <a:cs typeface="Times New Roman"/>
                        </a:rPr>
                        <a:t>Inizio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400" dirty="0">
                          <a:latin typeface="Abadi"/>
                          <a:ea typeface="Calibri"/>
                          <a:cs typeface="Times New Roman"/>
                        </a:rPr>
                        <a:t>Fine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22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000" dirty="0">
                          <a:latin typeface="Abadi"/>
                          <a:ea typeface="Arial"/>
                          <a:cs typeface="Arial"/>
                        </a:rPr>
                        <a:t>Definizione del piano di comunicazione nazionale</a:t>
                      </a:r>
                      <a:endParaRPr lang="it-IT" sz="2000" dirty="0">
                        <a:latin typeface="Abadi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>
                          <a:latin typeface="Abadi"/>
                        </a:rPr>
                        <a:t>Ago 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err="1">
                          <a:latin typeface="Abadi"/>
                        </a:rPr>
                        <a:t>Ott</a:t>
                      </a:r>
                      <a:r>
                        <a:rPr lang="it-IT" sz="2000" dirty="0">
                          <a:latin typeface="Abadi"/>
                        </a:rPr>
                        <a:t> 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122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000" dirty="0">
                          <a:latin typeface="Abadi"/>
                          <a:ea typeface="Arial"/>
                          <a:cs typeface="Arial"/>
                        </a:rPr>
                        <a:t>Definizione dei piani di comunicazione locali</a:t>
                      </a:r>
                      <a:endParaRPr lang="it-IT" sz="2000" dirty="0">
                        <a:latin typeface="Abadi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err="1">
                          <a:latin typeface="Abadi"/>
                        </a:rPr>
                        <a:t>Sett</a:t>
                      </a:r>
                      <a:r>
                        <a:rPr lang="it-IT" sz="2000" dirty="0">
                          <a:latin typeface="Abadi"/>
                        </a:rPr>
                        <a:t> 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err="1">
                          <a:latin typeface="Abadi"/>
                        </a:rPr>
                        <a:t>Ott</a:t>
                      </a:r>
                      <a:r>
                        <a:rPr lang="it-IT" sz="2000" dirty="0">
                          <a:latin typeface="Abadi"/>
                        </a:rPr>
                        <a:t> 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122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000" dirty="0">
                          <a:latin typeface="Abadi"/>
                          <a:ea typeface="Arial"/>
                          <a:cs typeface="Times New Roman"/>
                        </a:rPr>
                        <a:t>Seminari locali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err="1">
                          <a:latin typeface="Abadi"/>
                        </a:rPr>
                        <a:t>Apr</a:t>
                      </a:r>
                      <a:r>
                        <a:rPr lang="it-IT" sz="2000" dirty="0">
                          <a:latin typeface="Abadi"/>
                        </a:rPr>
                        <a:t> 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err="1">
                          <a:latin typeface="Abadi"/>
                        </a:rPr>
                        <a:t>Lug</a:t>
                      </a:r>
                      <a:r>
                        <a:rPr lang="it-IT" sz="2000" dirty="0">
                          <a:latin typeface="Abadi"/>
                        </a:rPr>
                        <a:t> 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122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000" dirty="0" err="1">
                          <a:latin typeface="Abadi"/>
                          <a:ea typeface="Arial"/>
                          <a:cs typeface="Arial"/>
                        </a:rPr>
                        <a:t>Modellizzazione</a:t>
                      </a:r>
                      <a:r>
                        <a:rPr lang="it-IT" sz="2000" dirty="0">
                          <a:latin typeface="Abadi"/>
                          <a:ea typeface="Arial"/>
                          <a:cs typeface="Arial"/>
                        </a:rPr>
                        <a:t> interventi sperimentali</a:t>
                      </a:r>
                      <a:endParaRPr lang="it-IT" sz="2000" dirty="0">
                        <a:latin typeface="Abadi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err="1">
                          <a:latin typeface="Abadi"/>
                        </a:rPr>
                        <a:t>Giu</a:t>
                      </a:r>
                      <a:r>
                        <a:rPr lang="it-IT" sz="2000" dirty="0">
                          <a:latin typeface="Abadi"/>
                        </a:rPr>
                        <a:t> 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err="1">
                          <a:latin typeface="Abadi"/>
                        </a:rPr>
                        <a:t>Lug</a:t>
                      </a:r>
                      <a:r>
                        <a:rPr lang="it-IT" sz="2000" dirty="0">
                          <a:latin typeface="Abadi"/>
                        </a:rPr>
                        <a:t> 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474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000" dirty="0">
                          <a:latin typeface="Abadi"/>
                          <a:ea typeface="Arial"/>
                          <a:cs typeface="Times New Roman"/>
                        </a:rPr>
                        <a:t>Evento finale in videoconferenza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err="1">
                          <a:latin typeface="Abadi"/>
                        </a:rPr>
                        <a:t>Lug</a:t>
                      </a:r>
                      <a:r>
                        <a:rPr lang="it-IT" sz="2000" dirty="0">
                          <a:latin typeface="Abadi"/>
                        </a:rPr>
                        <a:t> 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>
                          <a:latin typeface="Abadi"/>
                        </a:rPr>
                        <a:t>Ago 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pic>
        <p:nvPicPr>
          <p:cNvPr id="13" name="Immagine 12"/>
          <p:cNvPicPr/>
          <p:nvPr/>
        </p:nvPicPr>
        <p:blipFill>
          <a:blip r:embed="rId6" cstate="print">
            <a:extLst>
              <a:ext uri="{28A0092B-C50C-407E-A947-70E740481C1C}">
                <a14:useLocalDpi xmlns:ve="http://schemas.openxmlformats.org/markup-compatibility/2006" xmlns:o="urn:schemas-microsoft-com:office:office" xmlns:m="http://schemas.openxmlformats.org/officeDocument/2006/math" xmlns:v="urn:schemas-microsoft-com:vml" xmlns:wp="http://schemas.openxmlformats.org/drawingml/2006/wordprocessingDrawing" xmlns:w10="urn:schemas-microsoft-com:office:word" xmlns:w="http://schemas.openxmlformats.org/wordprocessingml/2006/main" xmlns:wne="http://schemas.microsoft.com/office/word/2006/wordml" xmlns:xdr="http://schemas.openxmlformats.org/drawingml/2006/spreadsheetDrawing" xmlns:a14="http://schemas.microsoft.com/office/drawing/2010/main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2298700" y="6219825"/>
            <a:ext cx="6867525" cy="1038225"/>
          </a:xfrm>
          <a:prstGeom prst="rect">
            <a:avLst/>
          </a:prstGeom>
          <a:noFill/>
          <a:extLst>
            <a:ext uri="{909E8E84-426E-40DD-AFC4-6F175D3DCCD1}">
              <a14:hiddenFill xmlns:ve="http://schemas.openxmlformats.org/markup-compatibility/2006" xmlns:o="urn:schemas-microsoft-com:office:office" xmlns:m="http://schemas.openxmlformats.org/officeDocument/2006/math" xmlns:v="urn:schemas-microsoft-com:vml" xmlns:wp="http://schemas.openxmlformats.org/drawingml/2006/wordprocessingDrawing" xmlns:w10="urn:schemas-microsoft-com:office:word" xmlns:w="http://schemas.openxmlformats.org/wordprocessingml/2006/main" xmlns:wne="http://schemas.microsoft.com/office/word/2006/wordml" xmlns:xdr="http://schemas.openxmlformats.org/drawingml/2006/spreadsheetDrawing" xmlns:a14="http://schemas.microsoft.com/office/drawing/2010/main" xmlns="" xmlns:pic="http://schemas.openxmlformats.org/drawingml/2006/picture" xmlns:lc="http://schemas.openxmlformats.org/drawingml/2006/lockedCanvas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6713519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bject 24">
            <a:extLst>
              <a:ext uri="{FF2B5EF4-FFF2-40B4-BE49-F238E27FC236}">
                <a16:creationId xmlns:a16="http://schemas.microsoft.com/office/drawing/2014/main" xmlns="" id="{59382179-67ED-4644-9642-878334780CF0}"/>
              </a:ext>
            </a:extLst>
          </p:cNvPr>
          <p:cNvSpPr txBox="1"/>
          <p:nvPr/>
        </p:nvSpPr>
        <p:spPr>
          <a:xfrm>
            <a:off x="1755059" y="1183453"/>
            <a:ext cx="7183281" cy="8925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530"/>
              </a:lnSpc>
              <a:spcBef>
                <a:spcPts val="100"/>
              </a:spcBef>
            </a:pP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FONDO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ASILO,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spc="35" dirty="0">
                <a:solidFill>
                  <a:srgbClr val="0C3258"/>
                </a:solidFill>
                <a:latin typeface="Roboto"/>
                <a:cs typeface="Roboto"/>
              </a:rPr>
              <a:t>MIGRAZIONE</a:t>
            </a:r>
            <a:r>
              <a:rPr sz="900" b="1" spc="75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dirty="0">
                <a:solidFill>
                  <a:srgbClr val="0C3258"/>
                </a:solidFill>
                <a:latin typeface="Roboto"/>
                <a:cs typeface="Roboto"/>
              </a:rPr>
              <a:t>E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spc="35" dirty="0">
                <a:solidFill>
                  <a:srgbClr val="0C3258"/>
                </a:solidFill>
                <a:latin typeface="Roboto"/>
                <a:cs typeface="Roboto"/>
              </a:rPr>
              <a:t>INTEGRAZIONE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spc="30" dirty="0">
                <a:solidFill>
                  <a:srgbClr val="0C3258"/>
                </a:solidFill>
                <a:latin typeface="Roboto"/>
                <a:cs typeface="Roboto"/>
              </a:rPr>
              <a:t>(FAMI</a:t>
            </a:r>
            <a:r>
              <a:rPr lang="it-IT" sz="900" b="1" spc="75" dirty="0">
                <a:solidFill>
                  <a:srgbClr val="0C3258"/>
                </a:solidFill>
                <a:latin typeface="Roboto"/>
                <a:cs typeface="Roboto"/>
              </a:rPr>
              <a:t>) 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20</a:t>
            </a:r>
            <a:r>
              <a:rPr lang="it-IT" sz="900" b="1" spc="25" dirty="0">
                <a:solidFill>
                  <a:srgbClr val="0C3258"/>
                </a:solidFill>
                <a:latin typeface="Roboto"/>
                <a:cs typeface="Roboto"/>
              </a:rPr>
              <a:t>2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1-202</a:t>
            </a:r>
            <a:r>
              <a:rPr lang="it-IT" sz="900" b="1" spc="25" dirty="0">
                <a:solidFill>
                  <a:srgbClr val="0C3258"/>
                </a:solidFill>
                <a:latin typeface="Roboto"/>
                <a:cs typeface="Roboto"/>
              </a:rPr>
              <a:t>7</a:t>
            </a:r>
          </a:p>
          <a:p>
            <a:pPr algn="ctr">
              <a:lnSpc>
                <a:spcPts val="530"/>
              </a:lnSpc>
              <a:spcBef>
                <a:spcPts val="100"/>
              </a:spcBef>
            </a:pPr>
            <a:endParaRPr sz="900" dirty="0">
              <a:latin typeface="Roboto"/>
              <a:cs typeface="Roboto"/>
            </a:endParaRPr>
          </a:p>
          <a:p>
            <a:pPr marL="12065" marR="5080" algn="ctr">
              <a:lnSpc>
                <a:spcPts val="520"/>
              </a:lnSpc>
              <a:spcBef>
                <a:spcPts val="25"/>
              </a:spcBef>
            </a:pPr>
            <a:endParaRPr lang="it-IT" sz="900" spc="25" dirty="0">
              <a:solidFill>
                <a:srgbClr val="0C3258"/>
              </a:solidFill>
              <a:latin typeface="Roboto"/>
              <a:cs typeface="Roboto"/>
            </a:endParaRPr>
          </a:p>
          <a:p>
            <a:pPr algn="ctr"/>
            <a:r>
              <a:rPr lang="it-IT" sz="900" spc="70" dirty="0">
                <a:solidFill>
                  <a:srgbClr val="0C3258"/>
                </a:solidFill>
                <a:latin typeface="Roboto"/>
                <a:cs typeface="Roboto"/>
              </a:rPr>
              <a:t>Obiettivo Specifico 2. Migrazione Legale e Integrazione – Misura di attuazione 2.d) – Ambito di applicazione 2 m) – </a:t>
            </a:r>
          </a:p>
          <a:p>
            <a:pPr algn="ctr"/>
            <a:r>
              <a:rPr lang="it-IT" sz="900" spc="70" dirty="0">
                <a:solidFill>
                  <a:srgbClr val="0C3258"/>
                </a:solidFill>
                <a:latin typeface="Roboto"/>
                <a:cs typeface="Roboto"/>
              </a:rPr>
              <a:t>Intervento a) Capacity building, qualificazione e rafforzamento degli uffici pubblici</a:t>
            </a:r>
            <a:endParaRPr lang="it-IT" sz="900" spc="25" dirty="0">
              <a:solidFill>
                <a:srgbClr val="0C3258"/>
              </a:solidFill>
              <a:latin typeface="Roboto"/>
              <a:cs typeface="Roboto"/>
            </a:endParaRPr>
          </a:p>
          <a:p>
            <a:pPr marL="12065" marR="5080" algn="ctr">
              <a:lnSpc>
                <a:spcPts val="520"/>
              </a:lnSpc>
              <a:spcBef>
                <a:spcPts val="25"/>
              </a:spcBef>
            </a:pPr>
            <a:endParaRPr lang="it-IT" sz="900" spc="25" dirty="0">
              <a:solidFill>
                <a:srgbClr val="0C3258"/>
              </a:solidFill>
              <a:latin typeface="Roboto"/>
              <a:cs typeface="Roboto"/>
            </a:endParaRPr>
          </a:p>
          <a:p>
            <a:pPr marL="12065" marR="5080" algn="ctr">
              <a:lnSpc>
                <a:spcPts val="520"/>
              </a:lnSpc>
              <a:spcBef>
                <a:spcPts val="25"/>
              </a:spcBef>
            </a:pPr>
            <a:endParaRPr sz="900" dirty="0">
              <a:latin typeface="Roboto"/>
              <a:cs typeface="Roboto"/>
            </a:endParaRPr>
          </a:p>
          <a:p>
            <a:pPr algn="ctr">
              <a:lnSpc>
                <a:spcPts val="530"/>
              </a:lnSpc>
            </a:pP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"</a:t>
            </a:r>
            <a:r>
              <a:rPr lang="it-IT" sz="900" b="1" spc="25" dirty="0">
                <a:solidFill>
                  <a:srgbClr val="0C3258"/>
                </a:solidFill>
                <a:latin typeface="Roboto"/>
                <a:cs typeface="Roboto"/>
              </a:rPr>
              <a:t>M.I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.R</a:t>
            </a:r>
            <a:r>
              <a:rPr lang="it-IT" sz="900" b="1" spc="25" dirty="0">
                <a:solidFill>
                  <a:srgbClr val="0C3258"/>
                </a:solidFill>
                <a:latin typeface="Roboto"/>
                <a:cs typeface="Roboto"/>
              </a:rPr>
              <a:t>.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E.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lang="it-IT" sz="900" b="1" spc="70" dirty="0">
                <a:solidFill>
                  <a:srgbClr val="0C3258"/>
                </a:solidFill>
                <a:latin typeface="Roboto"/>
                <a:cs typeface="Roboto"/>
              </a:rPr>
              <a:t>- </a:t>
            </a:r>
            <a:r>
              <a:rPr lang="it-IT" sz="900" spc="70" dirty="0">
                <a:solidFill>
                  <a:srgbClr val="0C3258"/>
                </a:solidFill>
                <a:latin typeface="Roboto"/>
                <a:cs typeface="Roboto"/>
              </a:rPr>
              <a:t>MINORENNI IMMIGRATI RETI TERRITORIAL</a:t>
            </a:r>
            <a:r>
              <a:rPr lang="it-IT" sz="900" b="1" spc="70" dirty="0">
                <a:solidFill>
                  <a:srgbClr val="0C3258"/>
                </a:solidFill>
                <a:latin typeface="Roboto"/>
                <a:cs typeface="Roboto"/>
              </a:rPr>
              <a:t>I</a:t>
            </a:r>
            <a:r>
              <a:rPr sz="900" b="1" spc="30" dirty="0">
                <a:solidFill>
                  <a:srgbClr val="0C3258"/>
                </a:solidFill>
                <a:latin typeface="Roboto"/>
                <a:cs typeface="Roboto"/>
              </a:rPr>
              <a:t>"</a:t>
            </a:r>
            <a:endParaRPr sz="900" dirty="0">
              <a:latin typeface="Roboto"/>
              <a:cs typeface="Roboto"/>
            </a:endParaRPr>
          </a:p>
          <a:p>
            <a:pPr algn="ctr">
              <a:lnSpc>
                <a:spcPts val="530"/>
              </a:lnSpc>
            </a:pPr>
            <a:endParaRPr lang="it-IT" sz="900" spc="20" dirty="0">
              <a:solidFill>
                <a:srgbClr val="0C3258"/>
              </a:solidFill>
              <a:latin typeface="Roboto"/>
              <a:cs typeface="Roboto"/>
            </a:endParaRPr>
          </a:p>
          <a:p>
            <a:pPr algn="ctr">
              <a:lnSpc>
                <a:spcPts val="530"/>
              </a:lnSpc>
            </a:pPr>
            <a:r>
              <a:rPr sz="900" spc="20" dirty="0">
                <a:solidFill>
                  <a:srgbClr val="0C3258"/>
                </a:solidFill>
                <a:latin typeface="Roboto"/>
                <a:cs typeface="Roboto"/>
              </a:rPr>
              <a:t>PROG</a:t>
            </a:r>
            <a:r>
              <a:rPr lang="it-IT" sz="900" spc="2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spc="20" dirty="0">
                <a:solidFill>
                  <a:srgbClr val="0C3258"/>
                </a:solidFill>
                <a:latin typeface="Roboto"/>
                <a:cs typeface="Roboto"/>
              </a:rPr>
              <a:t>-</a:t>
            </a:r>
            <a:r>
              <a:rPr lang="it-IT" sz="900" spc="20" dirty="0">
                <a:solidFill>
                  <a:srgbClr val="0C3258"/>
                </a:solidFill>
                <a:latin typeface="Roboto"/>
                <a:cs typeface="Roboto"/>
              </a:rPr>
              <a:t>125</a:t>
            </a:r>
          </a:p>
          <a:p>
            <a:pPr algn="ctr">
              <a:lnSpc>
                <a:spcPts val="530"/>
              </a:lnSpc>
            </a:pPr>
            <a:endParaRPr lang="it-IT" sz="900" spc="20" dirty="0">
              <a:solidFill>
                <a:srgbClr val="0C3258"/>
              </a:solidFill>
              <a:latin typeface="Roboto"/>
              <a:cs typeface="Roboto"/>
            </a:endParaRPr>
          </a:p>
        </p:txBody>
      </p:sp>
      <p:pic>
        <p:nvPicPr>
          <p:cNvPr id="27" name="object 4">
            <a:extLst>
              <a:ext uri="{FF2B5EF4-FFF2-40B4-BE49-F238E27FC236}">
                <a16:creationId xmlns:a16="http://schemas.microsoft.com/office/drawing/2014/main" xmlns="" id="{1DC82E46-8D12-4D9A-A29E-49FC04BC570F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06460" y="220484"/>
            <a:ext cx="1153449" cy="697476"/>
          </a:xfrm>
          <a:prstGeom prst="rect">
            <a:avLst/>
          </a:prstGeom>
        </p:spPr>
      </p:pic>
      <p:sp>
        <p:nvSpPr>
          <p:cNvPr id="29" name="object 25">
            <a:extLst>
              <a:ext uri="{FF2B5EF4-FFF2-40B4-BE49-F238E27FC236}">
                <a16:creationId xmlns:a16="http://schemas.microsoft.com/office/drawing/2014/main" xmlns="" id="{1D466977-4AEE-49BF-9A04-B0CE84A0404A}"/>
              </a:ext>
            </a:extLst>
          </p:cNvPr>
          <p:cNvSpPr txBox="1"/>
          <p:nvPr/>
        </p:nvSpPr>
        <p:spPr>
          <a:xfrm>
            <a:off x="1559909" y="504098"/>
            <a:ext cx="1794598" cy="390491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47625" marR="5080" indent="-35560">
              <a:spcBef>
                <a:spcPts val="204"/>
              </a:spcBef>
            </a:pPr>
            <a:r>
              <a:rPr lang="it-IT" sz="1100" b="1" spc="20" dirty="0">
                <a:solidFill>
                  <a:srgbClr val="0C3258"/>
                </a:solidFill>
                <a:latin typeface="Trebuchet MS"/>
                <a:cs typeface="Trebuchet MS"/>
              </a:rPr>
              <a:t>Cofinanziato</a:t>
            </a:r>
          </a:p>
          <a:p>
            <a:pPr marL="47625" marR="5080" indent="-35560">
              <a:spcBef>
                <a:spcPts val="204"/>
              </a:spcBef>
            </a:pPr>
            <a:r>
              <a:rPr lang="it-IT" sz="1100" b="1" spc="20" dirty="0">
                <a:solidFill>
                  <a:srgbClr val="0C3258"/>
                </a:solidFill>
                <a:latin typeface="Trebuchet MS"/>
                <a:cs typeface="Trebuchet MS"/>
              </a:rPr>
              <a:t>dall’Unione Europea</a:t>
            </a:r>
            <a:endParaRPr sz="1100" dirty="0">
              <a:latin typeface="Trebuchet MS"/>
              <a:cs typeface="Trebuchet MS"/>
            </a:endParaRPr>
          </a:p>
        </p:txBody>
      </p:sp>
      <p:pic>
        <p:nvPicPr>
          <p:cNvPr id="30" name="object 3">
            <a:extLst>
              <a:ext uri="{FF2B5EF4-FFF2-40B4-BE49-F238E27FC236}">
                <a16:creationId xmlns:a16="http://schemas.microsoft.com/office/drawing/2014/main" xmlns="" id="{47C84053-459B-4699-94DF-D3DC95FEF64A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462408" y="225891"/>
            <a:ext cx="1655920" cy="673948"/>
          </a:xfrm>
          <a:prstGeom prst="rect">
            <a:avLst/>
          </a:prstGeom>
        </p:spPr>
      </p:pic>
      <p:pic>
        <p:nvPicPr>
          <p:cNvPr id="19" name="Picture 6">
            <a:extLst>
              <a:ext uri="{FF2B5EF4-FFF2-40B4-BE49-F238E27FC236}">
                <a16:creationId xmlns:a16="http://schemas.microsoft.com/office/drawing/2014/main" xmlns="" id="{184298DA-B65C-4235-8D3B-B2862983BC49}"/>
              </a:ext>
            </a:extLst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540976" y="336622"/>
            <a:ext cx="1310005" cy="591185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xmlns="" id="{59A13C0A-0A32-9CA6-44B7-30C55AD0DAD4}"/>
              </a:ext>
            </a:extLst>
          </p:cNvPr>
          <p:cNvSpPr txBox="1"/>
          <p:nvPr/>
        </p:nvSpPr>
        <p:spPr>
          <a:xfrm>
            <a:off x="1384300" y="2028825"/>
            <a:ext cx="8153400" cy="381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"/>
                <a:ea typeface="STKaiti" panose="020B0503020204020204" pitchFamily="2" charset="-122"/>
              </a:rPr>
              <a:t>WP4 </a:t>
            </a:r>
            <a:r>
              <a:rPr lang="it-IT" sz="1800" b="1" dirty="0">
                <a:solidFill>
                  <a:schemeClr val="tx2"/>
                </a:solidFill>
                <a:latin typeface="Abadi"/>
              </a:rPr>
              <a:t>Modellizzazione e disseminazione dei risultati- PRODOTTI</a:t>
            </a:r>
          </a:p>
        </p:txBody>
      </p:sp>
      <p:graphicFrame>
        <p:nvGraphicFramePr>
          <p:cNvPr id="16" name="Tabell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50143180"/>
              </p:ext>
            </p:extLst>
          </p:nvPr>
        </p:nvGraphicFramePr>
        <p:xfrm>
          <a:off x="406460" y="2560284"/>
          <a:ext cx="9677401" cy="40096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56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5108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24106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1959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7252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>
                          <a:latin typeface="Abadi"/>
                          <a:ea typeface="Calibri"/>
                          <a:cs typeface="Times New Roman"/>
                        </a:rPr>
                        <a:t>Task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>
                          <a:latin typeface="Abadi"/>
                          <a:ea typeface="Calibri"/>
                          <a:cs typeface="Times New Roman"/>
                        </a:rPr>
                        <a:t>Output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 err="1">
                          <a:latin typeface="Abadi"/>
                          <a:ea typeface="Calibri"/>
                          <a:cs typeface="Times New Roman"/>
                        </a:rPr>
                        <a:t>Deriverable</a:t>
                      </a:r>
                      <a:endParaRPr lang="it-IT" sz="2000" dirty="0">
                        <a:latin typeface="Abad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>
                          <a:latin typeface="Abadi"/>
                          <a:ea typeface="Calibri"/>
                          <a:cs typeface="Times New Roman"/>
                        </a:rPr>
                        <a:t>Mese consegna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483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000">
                          <a:latin typeface="Abadi"/>
                          <a:ea typeface="Arial"/>
                          <a:cs typeface="Arial"/>
                        </a:rPr>
                        <a:t>Definizione del piano di comunicazione nazionale</a:t>
                      </a:r>
                      <a:endParaRPr lang="it-IT" sz="2000">
                        <a:latin typeface="Abadi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2000" dirty="0">
                        <a:latin typeface="Abad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000">
                          <a:latin typeface="Abadi"/>
                          <a:ea typeface="Arial"/>
                          <a:cs typeface="Arial"/>
                        </a:rPr>
                        <a:t>Piano di comunicazione nazionale</a:t>
                      </a:r>
                      <a:endParaRPr lang="it-IT" sz="2000">
                        <a:latin typeface="Abadi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 err="1">
                          <a:latin typeface="Abadi"/>
                          <a:ea typeface="Calibri"/>
                          <a:cs typeface="Times New Roman"/>
                        </a:rPr>
                        <a:t>Ott</a:t>
                      </a:r>
                      <a:r>
                        <a:rPr lang="it-IT" sz="2000" dirty="0">
                          <a:latin typeface="Abadi"/>
                          <a:ea typeface="Calibri"/>
                          <a:cs typeface="Times New Roman"/>
                        </a:rPr>
                        <a:t> 24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252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000">
                          <a:latin typeface="Abadi"/>
                          <a:ea typeface="Arial"/>
                          <a:cs typeface="Arial"/>
                        </a:rPr>
                        <a:t>Definizione dei piani di comunicazione locali</a:t>
                      </a:r>
                      <a:endParaRPr lang="it-IT" sz="2000">
                        <a:latin typeface="Abadi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2000">
                        <a:latin typeface="Abadi"/>
                        <a:ea typeface="Arial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>
                          <a:latin typeface="Abadi"/>
                          <a:ea typeface="Calibri"/>
                          <a:cs typeface="Times New Roman"/>
                        </a:rPr>
                        <a:t>Piani di comunicazione locali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 err="1">
                          <a:latin typeface="Abadi"/>
                          <a:ea typeface="Calibri"/>
                          <a:cs typeface="Times New Roman"/>
                        </a:rPr>
                        <a:t>Ott</a:t>
                      </a:r>
                      <a:r>
                        <a:rPr lang="it-IT" sz="2000" dirty="0">
                          <a:latin typeface="Abadi"/>
                          <a:ea typeface="Calibri"/>
                          <a:cs typeface="Times New Roman"/>
                        </a:rPr>
                        <a:t> 24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230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000">
                          <a:latin typeface="Abadi"/>
                          <a:ea typeface="Arial"/>
                          <a:cs typeface="Times New Roman"/>
                        </a:rPr>
                        <a:t>Seminari locali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2000">
                        <a:latin typeface="Abadi"/>
                        <a:ea typeface="Arial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>
                          <a:latin typeface="Abadi"/>
                          <a:ea typeface="Calibri"/>
                          <a:cs typeface="Times New Roman"/>
                        </a:rPr>
                        <a:t>Materiali informativi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 err="1">
                          <a:latin typeface="Abadi"/>
                          <a:ea typeface="Calibri"/>
                          <a:cs typeface="Times New Roman"/>
                        </a:rPr>
                        <a:t>Apr</a:t>
                      </a:r>
                      <a:r>
                        <a:rPr lang="it-IT" sz="2000" dirty="0">
                          <a:latin typeface="Abadi"/>
                          <a:ea typeface="Calibri"/>
                          <a:cs typeface="Times New Roman"/>
                        </a:rPr>
                        <a:t> 26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252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000" dirty="0" err="1">
                          <a:latin typeface="Abadi"/>
                          <a:ea typeface="Arial"/>
                          <a:cs typeface="Arial"/>
                        </a:rPr>
                        <a:t>Modellizzazione</a:t>
                      </a:r>
                      <a:r>
                        <a:rPr lang="it-IT" sz="2000" dirty="0">
                          <a:latin typeface="Abadi"/>
                          <a:ea typeface="Arial"/>
                          <a:cs typeface="Arial"/>
                        </a:rPr>
                        <a:t> interventi sperimentali</a:t>
                      </a:r>
                      <a:endParaRPr lang="it-IT" sz="2000" dirty="0">
                        <a:latin typeface="Abadi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>
                          <a:latin typeface="Abadi"/>
                          <a:ea typeface="Calibri"/>
                          <a:cs typeface="Times New Roman"/>
                        </a:rPr>
                        <a:t>Report sulle modellizzazioni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2000">
                        <a:latin typeface="Abad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 err="1">
                          <a:latin typeface="Abadi"/>
                          <a:ea typeface="Calibri"/>
                          <a:cs typeface="Times New Roman"/>
                        </a:rPr>
                        <a:t>Lug</a:t>
                      </a:r>
                      <a:r>
                        <a:rPr lang="it-IT" sz="2000" dirty="0">
                          <a:latin typeface="Abadi"/>
                          <a:ea typeface="Calibri"/>
                          <a:cs typeface="Times New Roman"/>
                        </a:rPr>
                        <a:t> 25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2000" dirty="0">
                          <a:latin typeface="Abadi"/>
                          <a:ea typeface="Arial"/>
                          <a:cs typeface="Times New Roman"/>
                        </a:rPr>
                        <a:t>Evento finale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2000" dirty="0">
                        <a:latin typeface="Abad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>
                          <a:latin typeface="Abadi"/>
                          <a:ea typeface="Calibri"/>
                          <a:cs typeface="Times New Roman"/>
                        </a:rPr>
                        <a:t>Materiali informativi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2000" dirty="0" err="1">
                          <a:latin typeface="Abadi"/>
                          <a:ea typeface="Calibri"/>
                          <a:cs typeface="Times New Roman"/>
                        </a:rPr>
                        <a:t>Lug</a:t>
                      </a:r>
                      <a:r>
                        <a:rPr lang="it-IT" sz="2000" dirty="0">
                          <a:latin typeface="Abadi"/>
                          <a:ea typeface="Calibri"/>
                          <a:cs typeface="Times New Roman"/>
                        </a:rPr>
                        <a:t> 26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pic>
        <p:nvPicPr>
          <p:cNvPr id="13" name="Immagine 12"/>
          <p:cNvPicPr/>
          <p:nvPr/>
        </p:nvPicPr>
        <p:blipFill>
          <a:blip r:embed="rId6" cstate="print">
            <a:extLst>
              <a:ext uri="{28A0092B-C50C-407E-A947-70E740481C1C}">
                <a14:useLocalDpi xmlns:ve="http://schemas.openxmlformats.org/markup-compatibility/2006" xmlns:o="urn:schemas-microsoft-com:office:office" xmlns:m="http://schemas.openxmlformats.org/officeDocument/2006/math" xmlns:v="urn:schemas-microsoft-com:vml" xmlns:wp="http://schemas.openxmlformats.org/drawingml/2006/wordprocessingDrawing" xmlns:w10="urn:schemas-microsoft-com:office:word" xmlns:w="http://schemas.openxmlformats.org/wordprocessingml/2006/main" xmlns:wne="http://schemas.microsoft.com/office/word/2006/wordml" xmlns:xdr="http://schemas.openxmlformats.org/drawingml/2006/spreadsheetDrawing" xmlns:a14="http://schemas.microsoft.com/office/drawing/2010/main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993900" y="6524625"/>
            <a:ext cx="6867525" cy="823912"/>
          </a:xfrm>
          <a:prstGeom prst="rect">
            <a:avLst/>
          </a:prstGeom>
          <a:noFill/>
          <a:extLst>
            <a:ext uri="{909E8E84-426E-40DD-AFC4-6F175D3DCCD1}">
              <a14:hiddenFill xmlns:ve="http://schemas.openxmlformats.org/markup-compatibility/2006" xmlns:o="urn:schemas-microsoft-com:office:office" xmlns:m="http://schemas.openxmlformats.org/officeDocument/2006/math" xmlns:v="urn:schemas-microsoft-com:vml" xmlns:wp="http://schemas.openxmlformats.org/drawingml/2006/wordprocessingDrawing" xmlns:w10="urn:schemas-microsoft-com:office:word" xmlns:w="http://schemas.openxmlformats.org/wordprocessingml/2006/main" xmlns:wne="http://schemas.microsoft.com/office/word/2006/wordml" xmlns:xdr="http://schemas.openxmlformats.org/drawingml/2006/spreadsheetDrawing" xmlns:a14="http://schemas.microsoft.com/office/drawing/2010/main" xmlns="" xmlns:pic="http://schemas.openxmlformats.org/drawingml/2006/picture" xmlns:lc="http://schemas.openxmlformats.org/drawingml/2006/lockedCanvas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4684752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bject 24">
            <a:extLst>
              <a:ext uri="{FF2B5EF4-FFF2-40B4-BE49-F238E27FC236}">
                <a16:creationId xmlns:a16="http://schemas.microsoft.com/office/drawing/2014/main" xmlns="" id="{59382179-67ED-4644-9642-878334780CF0}"/>
              </a:ext>
            </a:extLst>
          </p:cNvPr>
          <p:cNvSpPr txBox="1"/>
          <p:nvPr/>
        </p:nvSpPr>
        <p:spPr>
          <a:xfrm>
            <a:off x="1755059" y="1183453"/>
            <a:ext cx="7183281" cy="8925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530"/>
              </a:lnSpc>
              <a:spcBef>
                <a:spcPts val="100"/>
              </a:spcBef>
            </a:pP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FONDO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ASILO,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spc="35" dirty="0">
                <a:solidFill>
                  <a:srgbClr val="0C3258"/>
                </a:solidFill>
                <a:latin typeface="Roboto"/>
                <a:cs typeface="Roboto"/>
              </a:rPr>
              <a:t>MIGRAZIONE</a:t>
            </a:r>
            <a:r>
              <a:rPr sz="900" b="1" spc="75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dirty="0">
                <a:solidFill>
                  <a:srgbClr val="0C3258"/>
                </a:solidFill>
                <a:latin typeface="Roboto"/>
                <a:cs typeface="Roboto"/>
              </a:rPr>
              <a:t>E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spc="35" dirty="0">
                <a:solidFill>
                  <a:srgbClr val="0C3258"/>
                </a:solidFill>
                <a:latin typeface="Roboto"/>
                <a:cs typeface="Roboto"/>
              </a:rPr>
              <a:t>INTEGRAZIONE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spc="30" dirty="0">
                <a:solidFill>
                  <a:srgbClr val="0C3258"/>
                </a:solidFill>
                <a:latin typeface="Roboto"/>
                <a:cs typeface="Roboto"/>
              </a:rPr>
              <a:t>(FAMI</a:t>
            </a:r>
            <a:r>
              <a:rPr lang="it-IT" sz="900" b="1" spc="75" dirty="0">
                <a:solidFill>
                  <a:srgbClr val="0C3258"/>
                </a:solidFill>
                <a:latin typeface="Roboto"/>
                <a:cs typeface="Roboto"/>
              </a:rPr>
              <a:t>) 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20</a:t>
            </a:r>
            <a:r>
              <a:rPr lang="it-IT" sz="900" b="1" spc="25" dirty="0">
                <a:solidFill>
                  <a:srgbClr val="0C3258"/>
                </a:solidFill>
                <a:latin typeface="Roboto"/>
                <a:cs typeface="Roboto"/>
              </a:rPr>
              <a:t>2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1-202</a:t>
            </a:r>
            <a:r>
              <a:rPr lang="it-IT" sz="900" b="1" spc="25" dirty="0">
                <a:solidFill>
                  <a:srgbClr val="0C3258"/>
                </a:solidFill>
                <a:latin typeface="Roboto"/>
                <a:cs typeface="Roboto"/>
              </a:rPr>
              <a:t>7</a:t>
            </a:r>
          </a:p>
          <a:p>
            <a:pPr algn="ctr">
              <a:lnSpc>
                <a:spcPts val="530"/>
              </a:lnSpc>
              <a:spcBef>
                <a:spcPts val="100"/>
              </a:spcBef>
            </a:pPr>
            <a:endParaRPr sz="900" dirty="0">
              <a:latin typeface="Roboto"/>
              <a:cs typeface="Roboto"/>
            </a:endParaRPr>
          </a:p>
          <a:p>
            <a:pPr marL="12065" marR="5080" algn="ctr">
              <a:lnSpc>
                <a:spcPts val="520"/>
              </a:lnSpc>
              <a:spcBef>
                <a:spcPts val="25"/>
              </a:spcBef>
            </a:pPr>
            <a:endParaRPr lang="it-IT" sz="900" spc="25" dirty="0">
              <a:solidFill>
                <a:srgbClr val="0C3258"/>
              </a:solidFill>
              <a:latin typeface="Roboto"/>
              <a:cs typeface="Roboto"/>
            </a:endParaRPr>
          </a:p>
          <a:p>
            <a:pPr algn="ctr"/>
            <a:r>
              <a:rPr lang="it-IT" sz="900" spc="70" dirty="0">
                <a:solidFill>
                  <a:srgbClr val="0C3258"/>
                </a:solidFill>
                <a:latin typeface="Roboto"/>
                <a:cs typeface="Roboto"/>
              </a:rPr>
              <a:t>Obiettivo Specifico 2. Migrazione Legale e Integrazione – Misura di attuazione 2.d) – Ambito di applicazione 2 m) – </a:t>
            </a:r>
          </a:p>
          <a:p>
            <a:pPr algn="ctr"/>
            <a:r>
              <a:rPr lang="it-IT" sz="900" spc="70" dirty="0">
                <a:solidFill>
                  <a:srgbClr val="0C3258"/>
                </a:solidFill>
                <a:latin typeface="Roboto"/>
                <a:cs typeface="Roboto"/>
              </a:rPr>
              <a:t>Intervento a) Capacity building, qualificazione e rafforzamento degli uffici pubblici</a:t>
            </a:r>
            <a:endParaRPr lang="it-IT" sz="900" spc="25" dirty="0">
              <a:solidFill>
                <a:srgbClr val="0C3258"/>
              </a:solidFill>
              <a:latin typeface="Roboto"/>
              <a:cs typeface="Roboto"/>
            </a:endParaRPr>
          </a:p>
          <a:p>
            <a:pPr marL="12065" marR="5080" algn="ctr">
              <a:lnSpc>
                <a:spcPts val="520"/>
              </a:lnSpc>
              <a:spcBef>
                <a:spcPts val="25"/>
              </a:spcBef>
            </a:pPr>
            <a:endParaRPr lang="it-IT" sz="900" spc="25" dirty="0">
              <a:solidFill>
                <a:srgbClr val="0C3258"/>
              </a:solidFill>
              <a:latin typeface="Roboto"/>
              <a:cs typeface="Roboto"/>
            </a:endParaRPr>
          </a:p>
          <a:p>
            <a:pPr marL="12065" marR="5080" algn="ctr">
              <a:lnSpc>
                <a:spcPts val="520"/>
              </a:lnSpc>
              <a:spcBef>
                <a:spcPts val="25"/>
              </a:spcBef>
            </a:pPr>
            <a:endParaRPr sz="900" dirty="0">
              <a:latin typeface="Roboto"/>
              <a:cs typeface="Roboto"/>
            </a:endParaRPr>
          </a:p>
          <a:p>
            <a:pPr algn="ctr">
              <a:lnSpc>
                <a:spcPts val="530"/>
              </a:lnSpc>
            </a:pP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"</a:t>
            </a:r>
            <a:r>
              <a:rPr lang="it-IT" sz="900" b="1" spc="25" dirty="0">
                <a:solidFill>
                  <a:srgbClr val="0C3258"/>
                </a:solidFill>
                <a:latin typeface="Roboto"/>
                <a:cs typeface="Roboto"/>
              </a:rPr>
              <a:t>M.I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.R</a:t>
            </a:r>
            <a:r>
              <a:rPr lang="it-IT" sz="900" b="1" spc="25" dirty="0">
                <a:solidFill>
                  <a:srgbClr val="0C3258"/>
                </a:solidFill>
                <a:latin typeface="Roboto"/>
                <a:cs typeface="Roboto"/>
              </a:rPr>
              <a:t>.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E.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lang="it-IT" sz="900" b="1" spc="70" dirty="0">
                <a:solidFill>
                  <a:srgbClr val="0C3258"/>
                </a:solidFill>
                <a:latin typeface="Roboto"/>
                <a:cs typeface="Roboto"/>
              </a:rPr>
              <a:t>- </a:t>
            </a:r>
            <a:r>
              <a:rPr lang="it-IT" sz="900" spc="70" dirty="0">
                <a:solidFill>
                  <a:srgbClr val="0C3258"/>
                </a:solidFill>
                <a:latin typeface="Roboto"/>
                <a:cs typeface="Roboto"/>
              </a:rPr>
              <a:t>MINORENNI IMMIGRATI RETI TERRITORIAL</a:t>
            </a:r>
            <a:r>
              <a:rPr lang="it-IT" sz="900" b="1" spc="70" dirty="0">
                <a:solidFill>
                  <a:srgbClr val="0C3258"/>
                </a:solidFill>
                <a:latin typeface="Roboto"/>
                <a:cs typeface="Roboto"/>
              </a:rPr>
              <a:t>I</a:t>
            </a:r>
            <a:r>
              <a:rPr sz="900" b="1" spc="30" dirty="0">
                <a:solidFill>
                  <a:srgbClr val="0C3258"/>
                </a:solidFill>
                <a:latin typeface="Roboto"/>
                <a:cs typeface="Roboto"/>
              </a:rPr>
              <a:t>"</a:t>
            </a:r>
            <a:endParaRPr sz="900" dirty="0">
              <a:latin typeface="Roboto"/>
              <a:cs typeface="Roboto"/>
            </a:endParaRPr>
          </a:p>
          <a:p>
            <a:pPr algn="ctr">
              <a:lnSpc>
                <a:spcPts val="530"/>
              </a:lnSpc>
            </a:pPr>
            <a:endParaRPr lang="it-IT" sz="900" spc="20" dirty="0">
              <a:solidFill>
                <a:srgbClr val="0C3258"/>
              </a:solidFill>
              <a:latin typeface="Roboto"/>
              <a:cs typeface="Roboto"/>
            </a:endParaRPr>
          </a:p>
          <a:p>
            <a:pPr algn="ctr">
              <a:lnSpc>
                <a:spcPts val="530"/>
              </a:lnSpc>
            </a:pPr>
            <a:r>
              <a:rPr sz="900" spc="20" dirty="0">
                <a:solidFill>
                  <a:srgbClr val="0C3258"/>
                </a:solidFill>
                <a:latin typeface="Roboto"/>
                <a:cs typeface="Roboto"/>
              </a:rPr>
              <a:t>PROG</a:t>
            </a:r>
            <a:r>
              <a:rPr lang="it-IT" sz="900" spc="2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spc="20" dirty="0">
                <a:solidFill>
                  <a:srgbClr val="0C3258"/>
                </a:solidFill>
                <a:latin typeface="Roboto"/>
                <a:cs typeface="Roboto"/>
              </a:rPr>
              <a:t>-</a:t>
            </a:r>
            <a:r>
              <a:rPr lang="it-IT" sz="900" spc="20" dirty="0">
                <a:solidFill>
                  <a:srgbClr val="0C3258"/>
                </a:solidFill>
                <a:latin typeface="Roboto"/>
                <a:cs typeface="Roboto"/>
              </a:rPr>
              <a:t>125</a:t>
            </a:r>
          </a:p>
          <a:p>
            <a:pPr algn="ctr">
              <a:lnSpc>
                <a:spcPts val="530"/>
              </a:lnSpc>
            </a:pPr>
            <a:endParaRPr lang="it-IT" sz="900" spc="20" dirty="0">
              <a:solidFill>
                <a:srgbClr val="0C3258"/>
              </a:solidFill>
              <a:latin typeface="Roboto"/>
              <a:cs typeface="Roboto"/>
            </a:endParaRPr>
          </a:p>
        </p:txBody>
      </p:sp>
      <p:pic>
        <p:nvPicPr>
          <p:cNvPr id="27" name="object 4">
            <a:extLst>
              <a:ext uri="{FF2B5EF4-FFF2-40B4-BE49-F238E27FC236}">
                <a16:creationId xmlns:a16="http://schemas.microsoft.com/office/drawing/2014/main" xmlns="" id="{1DC82E46-8D12-4D9A-A29E-49FC04BC570F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06460" y="220484"/>
            <a:ext cx="1153449" cy="697476"/>
          </a:xfrm>
          <a:prstGeom prst="rect">
            <a:avLst/>
          </a:prstGeom>
        </p:spPr>
      </p:pic>
      <p:sp>
        <p:nvSpPr>
          <p:cNvPr id="29" name="object 25">
            <a:extLst>
              <a:ext uri="{FF2B5EF4-FFF2-40B4-BE49-F238E27FC236}">
                <a16:creationId xmlns:a16="http://schemas.microsoft.com/office/drawing/2014/main" xmlns="" id="{1D466977-4AEE-49BF-9A04-B0CE84A0404A}"/>
              </a:ext>
            </a:extLst>
          </p:cNvPr>
          <p:cNvSpPr txBox="1"/>
          <p:nvPr/>
        </p:nvSpPr>
        <p:spPr>
          <a:xfrm>
            <a:off x="1559909" y="504098"/>
            <a:ext cx="1794598" cy="390491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47625" marR="5080" indent="-35560">
              <a:spcBef>
                <a:spcPts val="204"/>
              </a:spcBef>
            </a:pPr>
            <a:r>
              <a:rPr lang="it-IT" sz="1100" b="1" spc="20" dirty="0">
                <a:solidFill>
                  <a:srgbClr val="0C3258"/>
                </a:solidFill>
                <a:latin typeface="Trebuchet MS"/>
                <a:cs typeface="Trebuchet MS"/>
              </a:rPr>
              <a:t>Cofinanziato</a:t>
            </a:r>
          </a:p>
          <a:p>
            <a:pPr marL="47625" marR="5080" indent="-35560">
              <a:spcBef>
                <a:spcPts val="204"/>
              </a:spcBef>
            </a:pPr>
            <a:r>
              <a:rPr lang="it-IT" sz="1100" b="1" spc="20" dirty="0">
                <a:solidFill>
                  <a:srgbClr val="0C3258"/>
                </a:solidFill>
                <a:latin typeface="Trebuchet MS"/>
                <a:cs typeface="Trebuchet MS"/>
              </a:rPr>
              <a:t>dall’Unione Europea</a:t>
            </a:r>
            <a:endParaRPr sz="1100" dirty="0">
              <a:latin typeface="Trebuchet MS"/>
              <a:cs typeface="Trebuchet MS"/>
            </a:endParaRPr>
          </a:p>
        </p:txBody>
      </p:sp>
      <p:pic>
        <p:nvPicPr>
          <p:cNvPr id="30" name="object 3">
            <a:extLst>
              <a:ext uri="{FF2B5EF4-FFF2-40B4-BE49-F238E27FC236}">
                <a16:creationId xmlns:a16="http://schemas.microsoft.com/office/drawing/2014/main" xmlns="" id="{47C84053-459B-4699-94DF-D3DC95FEF64A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462408" y="225891"/>
            <a:ext cx="1655920" cy="673948"/>
          </a:xfrm>
          <a:prstGeom prst="rect">
            <a:avLst/>
          </a:prstGeom>
        </p:spPr>
      </p:pic>
      <p:pic>
        <p:nvPicPr>
          <p:cNvPr id="19" name="Picture 6">
            <a:extLst>
              <a:ext uri="{FF2B5EF4-FFF2-40B4-BE49-F238E27FC236}">
                <a16:creationId xmlns:a16="http://schemas.microsoft.com/office/drawing/2014/main" xmlns="" id="{184298DA-B65C-4235-8D3B-B2862983BC49}"/>
              </a:ext>
            </a:extLst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540976" y="336622"/>
            <a:ext cx="1310005" cy="591185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xmlns="" id="{F3294738-F6EF-A2E8-F8D8-2D630DEFB020}"/>
              </a:ext>
            </a:extLst>
          </p:cNvPr>
          <p:cNvSpPr txBox="1"/>
          <p:nvPr/>
        </p:nvSpPr>
        <p:spPr>
          <a:xfrm>
            <a:off x="3975100" y="2105025"/>
            <a:ext cx="302488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800" b="1" dirty="0">
                <a:solidFill>
                  <a:schemeClr val="tx2"/>
                </a:solidFill>
                <a:latin typeface="Abadi"/>
              </a:rPr>
              <a:t>INDICATORI</a:t>
            </a:r>
          </a:p>
        </p:txBody>
      </p:sp>
      <p:graphicFrame>
        <p:nvGraphicFramePr>
          <p:cNvPr id="18" name="Tabella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05910568"/>
              </p:ext>
            </p:extLst>
          </p:nvPr>
        </p:nvGraphicFramePr>
        <p:xfrm>
          <a:off x="898127" y="2629814"/>
          <a:ext cx="9220201" cy="363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67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1381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3879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35000">
                <a:tc>
                  <a:txBody>
                    <a:bodyPr/>
                    <a:lstStyle/>
                    <a:p>
                      <a:r>
                        <a:rPr lang="it-IT" sz="2400" dirty="0">
                          <a:latin typeface="Abadi"/>
                        </a:rPr>
                        <a:t>Indicatori di output Obbligatori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>
                          <a:latin typeface="Abadi"/>
                        </a:rPr>
                        <a:t>N.</a:t>
                      </a:r>
                      <a:r>
                        <a:rPr lang="it-IT" sz="2400" baseline="0" dirty="0">
                          <a:latin typeface="Abadi"/>
                        </a:rPr>
                        <a:t> </a:t>
                      </a:r>
                      <a:endParaRPr lang="it-IT" sz="2400" dirty="0">
                        <a:latin typeface="Abad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>
                          <a:latin typeface="Abadi"/>
                        </a:rPr>
                        <a:t>WP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35000">
                <a:tc>
                  <a:txBody>
                    <a:bodyPr/>
                    <a:lstStyle/>
                    <a:p>
                      <a:r>
                        <a:rPr lang="it-IT" sz="2000" dirty="0">
                          <a:latin typeface="Abadi"/>
                        </a:rPr>
                        <a:t>Numero di partecipanti (operatori) alle attività di formazione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>
                          <a:latin typeface="Abadi"/>
                        </a:rPr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>
                          <a:latin typeface="Abadi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23240">
                <a:tc>
                  <a:txBody>
                    <a:bodyPr/>
                    <a:lstStyle/>
                    <a:p>
                      <a:r>
                        <a:rPr lang="it-IT" sz="2000" dirty="0">
                          <a:latin typeface="Abadi"/>
                        </a:rPr>
                        <a:t>Numero di partecipanti (cittadini di Paesi terzi) sostenuti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>
                          <a:latin typeface="Abadi"/>
                        </a:rPr>
                        <a:t>140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>
                          <a:latin typeface="Abadi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35000">
                <a:tc>
                  <a:txBody>
                    <a:bodyPr/>
                    <a:lstStyle/>
                    <a:p>
                      <a:r>
                        <a:rPr lang="it-IT" sz="2000" dirty="0">
                          <a:latin typeface="Abadi"/>
                        </a:rPr>
                        <a:t>Numero di nuovi servizi attivati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>
                          <a:latin typeface="Abadi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>
                          <a:latin typeface="Abadi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r>
                        <a:rPr lang="it-IT" sz="2000" dirty="0">
                          <a:latin typeface="Abadi"/>
                        </a:rPr>
                        <a:t>Numero di servizi potenziati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>
                          <a:latin typeface="Abadi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>
                          <a:latin typeface="Abadi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35000">
                <a:tc>
                  <a:txBody>
                    <a:bodyPr/>
                    <a:lstStyle/>
                    <a:p>
                      <a:r>
                        <a:rPr lang="it-IT" sz="2000" dirty="0">
                          <a:latin typeface="Abadi"/>
                        </a:rPr>
                        <a:t>Numero di partecipanti (operatori) che beneficiano di attività di sensibilizzazione e informazione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>
                          <a:latin typeface="Abadi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>
                          <a:latin typeface="Abadi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pic>
        <p:nvPicPr>
          <p:cNvPr id="13" name="Immagine 12"/>
          <p:cNvPicPr/>
          <p:nvPr/>
        </p:nvPicPr>
        <p:blipFill>
          <a:blip r:embed="rId6" cstate="print">
            <a:extLst>
              <a:ext uri="{28A0092B-C50C-407E-A947-70E740481C1C}">
                <a14:useLocalDpi xmlns:ve="http://schemas.openxmlformats.org/markup-compatibility/2006" xmlns:o="urn:schemas-microsoft-com:office:office" xmlns:m="http://schemas.openxmlformats.org/officeDocument/2006/math" xmlns:v="urn:schemas-microsoft-com:vml" xmlns:wp="http://schemas.openxmlformats.org/drawingml/2006/wordprocessingDrawing" xmlns:w10="urn:schemas-microsoft-com:office:word" xmlns:w="http://schemas.openxmlformats.org/wordprocessingml/2006/main" xmlns:wne="http://schemas.microsoft.com/office/word/2006/wordml" xmlns:xdr="http://schemas.openxmlformats.org/drawingml/2006/spreadsheetDrawing" xmlns:a14="http://schemas.microsoft.com/office/drawing/2010/main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917700" y="6296025"/>
            <a:ext cx="6867525" cy="1038225"/>
          </a:xfrm>
          <a:prstGeom prst="rect">
            <a:avLst/>
          </a:prstGeom>
          <a:noFill/>
          <a:extLst>
            <a:ext uri="{909E8E84-426E-40DD-AFC4-6F175D3DCCD1}">
              <a14:hiddenFill xmlns:ve="http://schemas.openxmlformats.org/markup-compatibility/2006" xmlns:o="urn:schemas-microsoft-com:office:office" xmlns:m="http://schemas.openxmlformats.org/officeDocument/2006/math" xmlns:v="urn:schemas-microsoft-com:vml" xmlns:wp="http://schemas.openxmlformats.org/drawingml/2006/wordprocessingDrawing" xmlns:w10="urn:schemas-microsoft-com:office:word" xmlns:w="http://schemas.openxmlformats.org/wordprocessingml/2006/main" xmlns:wne="http://schemas.microsoft.com/office/word/2006/wordml" xmlns:xdr="http://schemas.openxmlformats.org/drawingml/2006/spreadsheetDrawing" xmlns:a14="http://schemas.microsoft.com/office/drawing/2010/main" xmlns="" xmlns:pic="http://schemas.openxmlformats.org/drawingml/2006/picture" xmlns:lc="http://schemas.openxmlformats.org/drawingml/2006/lockedCanvas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9176291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bject 24">
            <a:extLst>
              <a:ext uri="{FF2B5EF4-FFF2-40B4-BE49-F238E27FC236}">
                <a16:creationId xmlns:a16="http://schemas.microsoft.com/office/drawing/2014/main" xmlns="" id="{59382179-67ED-4644-9642-878334780CF0}"/>
              </a:ext>
            </a:extLst>
          </p:cNvPr>
          <p:cNvSpPr txBox="1"/>
          <p:nvPr/>
        </p:nvSpPr>
        <p:spPr>
          <a:xfrm>
            <a:off x="1755059" y="1183453"/>
            <a:ext cx="7183281" cy="8925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530"/>
              </a:lnSpc>
              <a:spcBef>
                <a:spcPts val="100"/>
              </a:spcBef>
            </a:pP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FONDO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ASILO,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spc="35" dirty="0">
                <a:solidFill>
                  <a:srgbClr val="0C3258"/>
                </a:solidFill>
                <a:latin typeface="Roboto"/>
                <a:cs typeface="Roboto"/>
              </a:rPr>
              <a:t>MIGRAZIONE</a:t>
            </a:r>
            <a:r>
              <a:rPr sz="900" b="1" spc="75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dirty="0">
                <a:solidFill>
                  <a:srgbClr val="0C3258"/>
                </a:solidFill>
                <a:latin typeface="Roboto"/>
                <a:cs typeface="Roboto"/>
              </a:rPr>
              <a:t>E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spc="35" dirty="0">
                <a:solidFill>
                  <a:srgbClr val="0C3258"/>
                </a:solidFill>
                <a:latin typeface="Roboto"/>
                <a:cs typeface="Roboto"/>
              </a:rPr>
              <a:t>INTEGRAZIONE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spc="30" dirty="0">
                <a:solidFill>
                  <a:srgbClr val="0C3258"/>
                </a:solidFill>
                <a:latin typeface="Roboto"/>
                <a:cs typeface="Roboto"/>
              </a:rPr>
              <a:t>(FAMI</a:t>
            </a:r>
            <a:r>
              <a:rPr lang="it-IT" sz="900" b="1" spc="75" dirty="0">
                <a:solidFill>
                  <a:srgbClr val="0C3258"/>
                </a:solidFill>
                <a:latin typeface="Roboto"/>
                <a:cs typeface="Roboto"/>
              </a:rPr>
              <a:t>) 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20</a:t>
            </a:r>
            <a:r>
              <a:rPr lang="it-IT" sz="900" b="1" spc="25" dirty="0">
                <a:solidFill>
                  <a:srgbClr val="0C3258"/>
                </a:solidFill>
                <a:latin typeface="Roboto"/>
                <a:cs typeface="Roboto"/>
              </a:rPr>
              <a:t>2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1-202</a:t>
            </a:r>
            <a:r>
              <a:rPr lang="it-IT" sz="900" b="1" spc="25" dirty="0">
                <a:solidFill>
                  <a:srgbClr val="0C3258"/>
                </a:solidFill>
                <a:latin typeface="Roboto"/>
                <a:cs typeface="Roboto"/>
              </a:rPr>
              <a:t>7</a:t>
            </a:r>
          </a:p>
          <a:p>
            <a:pPr algn="ctr">
              <a:lnSpc>
                <a:spcPts val="530"/>
              </a:lnSpc>
              <a:spcBef>
                <a:spcPts val="100"/>
              </a:spcBef>
            </a:pPr>
            <a:endParaRPr sz="900" dirty="0">
              <a:latin typeface="Roboto"/>
              <a:cs typeface="Roboto"/>
            </a:endParaRPr>
          </a:p>
          <a:p>
            <a:pPr marL="12065" marR="5080" algn="ctr">
              <a:lnSpc>
                <a:spcPts val="520"/>
              </a:lnSpc>
              <a:spcBef>
                <a:spcPts val="25"/>
              </a:spcBef>
            </a:pPr>
            <a:endParaRPr lang="it-IT" sz="900" spc="25" dirty="0">
              <a:solidFill>
                <a:srgbClr val="0C3258"/>
              </a:solidFill>
              <a:latin typeface="Roboto"/>
              <a:cs typeface="Roboto"/>
            </a:endParaRPr>
          </a:p>
          <a:p>
            <a:pPr algn="ctr"/>
            <a:r>
              <a:rPr lang="it-IT" sz="900" spc="70" dirty="0">
                <a:solidFill>
                  <a:srgbClr val="0C3258"/>
                </a:solidFill>
                <a:latin typeface="Roboto"/>
                <a:cs typeface="Roboto"/>
              </a:rPr>
              <a:t>Obiettivo Specifico 2. Migrazione Legale e Integrazione – Misura di attuazione 2.d) – Ambito di applicazione 2 m) – </a:t>
            </a:r>
          </a:p>
          <a:p>
            <a:pPr algn="ctr"/>
            <a:r>
              <a:rPr lang="it-IT" sz="900" spc="70" dirty="0">
                <a:solidFill>
                  <a:srgbClr val="0C3258"/>
                </a:solidFill>
                <a:latin typeface="Roboto"/>
                <a:cs typeface="Roboto"/>
              </a:rPr>
              <a:t>Intervento a) Capacity building, qualificazione e rafforzamento degli uffici pubblici</a:t>
            </a:r>
            <a:endParaRPr lang="it-IT" sz="900" spc="25" dirty="0">
              <a:solidFill>
                <a:srgbClr val="0C3258"/>
              </a:solidFill>
              <a:latin typeface="Roboto"/>
              <a:cs typeface="Roboto"/>
            </a:endParaRPr>
          </a:p>
          <a:p>
            <a:pPr marL="12065" marR="5080" algn="ctr">
              <a:lnSpc>
                <a:spcPts val="520"/>
              </a:lnSpc>
              <a:spcBef>
                <a:spcPts val="25"/>
              </a:spcBef>
            </a:pPr>
            <a:endParaRPr lang="it-IT" sz="900" spc="25" dirty="0">
              <a:solidFill>
                <a:srgbClr val="0C3258"/>
              </a:solidFill>
              <a:latin typeface="Roboto"/>
              <a:cs typeface="Roboto"/>
            </a:endParaRPr>
          </a:p>
          <a:p>
            <a:pPr marL="12065" marR="5080" algn="ctr">
              <a:lnSpc>
                <a:spcPts val="520"/>
              </a:lnSpc>
              <a:spcBef>
                <a:spcPts val="25"/>
              </a:spcBef>
            </a:pPr>
            <a:endParaRPr sz="900" dirty="0">
              <a:latin typeface="Roboto"/>
              <a:cs typeface="Roboto"/>
            </a:endParaRPr>
          </a:p>
          <a:p>
            <a:pPr algn="ctr">
              <a:lnSpc>
                <a:spcPts val="530"/>
              </a:lnSpc>
            </a:pP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"</a:t>
            </a:r>
            <a:r>
              <a:rPr lang="it-IT" sz="900" b="1" spc="25" dirty="0">
                <a:solidFill>
                  <a:srgbClr val="0C3258"/>
                </a:solidFill>
                <a:latin typeface="Roboto"/>
                <a:cs typeface="Roboto"/>
              </a:rPr>
              <a:t>M.I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.R</a:t>
            </a:r>
            <a:r>
              <a:rPr lang="it-IT" sz="900" b="1" spc="25" dirty="0">
                <a:solidFill>
                  <a:srgbClr val="0C3258"/>
                </a:solidFill>
                <a:latin typeface="Roboto"/>
                <a:cs typeface="Roboto"/>
              </a:rPr>
              <a:t>.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E.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lang="it-IT" sz="900" b="1" spc="70" dirty="0">
                <a:solidFill>
                  <a:srgbClr val="0C3258"/>
                </a:solidFill>
                <a:latin typeface="Roboto"/>
                <a:cs typeface="Roboto"/>
              </a:rPr>
              <a:t>- </a:t>
            </a:r>
            <a:r>
              <a:rPr lang="it-IT" sz="900" spc="70" dirty="0">
                <a:solidFill>
                  <a:srgbClr val="0C3258"/>
                </a:solidFill>
                <a:latin typeface="Roboto"/>
                <a:cs typeface="Roboto"/>
              </a:rPr>
              <a:t>MINORENNI IMMIGRATI RETI TERRITORIAL</a:t>
            </a:r>
            <a:r>
              <a:rPr lang="it-IT" sz="900" b="1" spc="70" dirty="0">
                <a:solidFill>
                  <a:srgbClr val="0C3258"/>
                </a:solidFill>
                <a:latin typeface="Roboto"/>
                <a:cs typeface="Roboto"/>
              </a:rPr>
              <a:t>I</a:t>
            </a:r>
            <a:r>
              <a:rPr sz="900" b="1" spc="30" dirty="0">
                <a:solidFill>
                  <a:srgbClr val="0C3258"/>
                </a:solidFill>
                <a:latin typeface="Roboto"/>
                <a:cs typeface="Roboto"/>
              </a:rPr>
              <a:t>"</a:t>
            </a:r>
            <a:endParaRPr sz="900" dirty="0">
              <a:latin typeface="Roboto"/>
              <a:cs typeface="Roboto"/>
            </a:endParaRPr>
          </a:p>
          <a:p>
            <a:pPr algn="ctr">
              <a:lnSpc>
                <a:spcPts val="530"/>
              </a:lnSpc>
            </a:pPr>
            <a:endParaRPr lang="it-IT" sz="900" spc="20" dirty="0">
              <a:solidFill>
                <a:srgbClr val="0C3258"/>
              </a:solidFill>
              <a:latin typeface="Roboto"/>
              <a:cs typeface="Roboto"/>
            </a:endParaRPr>
          </a:p>
          <a:p>
            <a:pPr algn="ctr">
              <a:lnSpc>
                <a:spcPts val="530"/>
              </a:lnSpc>
            </a:pPr>
            <a:r>
              <a:rPr sz="900" spc="20" dirty="0">
                <a:solidFill>
                  <a:srgbClr val="0C3258"/>
                </a:solidFill>
                <a:latin typeface="Roboto"/>
                <a:cs typeface="Roboto"/>
              </a:rPr>
              <a:t>PROG</a:t>
            </a:r>
            <a:r>
              <a:rPr lang="it-IT" sz="900" spc="2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spc="20" dirty="0">
                <a:solidFill>
                  <a:srgbClr val="0C3258"/>
                </a:solidFill>
                <a:latin typeface="Roboto"/>
                <a:cs typeface="Roboto"/>
              </a:rPr>
              <a:t>-</a:t>
            </a:r>
            <a:r>
              <a:rPr lang="it-IT" sz="900" spc="20" dirty="0">
                <a:solidFill>
                  <a:srgbClr val="0C3258"/>
                </a:solidFill>
                <a:latin typeface="Roboto"/>
                <a:cs typeface="Roboto"/>
              </a:rPr>
              <a:t>125</a:t>
            </a:r>
          </a:p>
          <a:p>
            <a:pPr algn="ctr">
              <a:lnSpc>
                <a:spcPts val="530"/>
              </a:lnSpc>
            </a:pPr>
            <a:endParaRPr lang="it-IT" sz="900" spc="20" dirty="0">
              <a:solidFill>
                <a:srgbClr val="0C3258"/>
              </a:solidFill>
              <a:latin typeface="Roboto"/>
              <a:cs typeface="Roboto"/>
            </a:endParaRPr>
          </a:p>
        </p:txBody>
      </p:sp>
      <p:pic>
        <p:nvPicPr>
          <p:cNvPr id="27" name="object 4">
            <a:extLst>
              <a:ext uri="{FF2B5EF4-FFF2-40B4-BE49-F238E27FC236}">
                <a16:creationId xmlns:a16="http://schemas.microsoft.com/office/drawing/2014/main" xmlns="" id="{1DC82E46-8D12-4D9A-A29E-49FC04BC570F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06460" y="220484"/>
            <a:ext cx="1153449" cy="697476"/>
          </a:xfrm>
          <a:prstGeom prst="rect">
            <a:avLst/>
          </a:prstGeom>
        </p:spPr>
      </p:pic>
      <p:sp>
        <p:nvSpPr>
          <p:cNvPr id="29" name="object 25">
            <a:extLst>
              <a:ext uri="{FF2B5EF4-FFF2-40B4-BE49-F238E27FC236}">
                <a16:creationId xmlns:a16="http://schemas.microsoft.com/office/drawing/2014/main" xmlns="" id="{1D466977-4AEE-49BF-9A04-B0CE84A0404A}"/>
              </a:ext>
            </a:extLst>
          </p:cNvPr>
          <p:cNvSpPr txBox="1"/>
          <p:nvPr/>
        </p:nvSpPr>
        <p:spPr>
          <a:xfrm>
            <a:off x="1559909" y="504098"/>
            <a:ext cx="1794598" cy="390491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47625" marR="5080" indent="-35560">
              <a:spcBef>
                <a:spcPts val="204"/>
              </a:spcBef>
            </a:pPr>
            <a:r>
              <a:rPr lang="it-IT" sz="1100" b="1" spc="20" dirty="0">
                <a:solidFill>
                  <a:srgbClr val="0C3258"/>
                </a:solidFill>
                <a:latin typeface="Trebuchet MS"/>
                <a:cs typeface="Trebuchet MS"/>
              </a:rPr>
              <a:t>Cofinanziato</a:t>
            </a:r>
          </a:p>
          <a:p>
            <a:pPr marL="47625" marR="5080" indent="-35560">
              <a:spcBef>
                <a:spcPts val="204"/>
              </a:spcBef>
            </a:pPr>
            <a:r>
              <a:rPr lang="it-IT" sz="1100" b="1" spc="20" dirty="0">
                <a:solidFill>
                  <a:srgbClr val="0C3258"/>
                </a:solidFill>
                <a:latin typeface="Trebuchet MS"/>
                <a:cs typeface="Trebuchet MS"/>
              </a:rPr>
              <a:t>dall’Unione Europea</a:t>
            </a:r>
            <a:endParaRPr sz="1100" dirty="0">
              <a:latin typeface="Trebuchet MS"/>
              <a:cs typeface="Trebuchet MS"/>
            </a:endParaRPr>
          </a:p>
        </p:txBody>
      </p:sp>
      <p:pic>
        <p:nvPicPr>
          <p:cNvPr id="30" name="object 3">
            <a:extLst>
              <a:ext uri="{FF2B5EF4-FFF2-40B4-BE49-F238E27FC236}">
                <a16:creationId xmlns:a16="http://schemas.microsoft.com/office/drawing/2014/main" xmlns="" id="{47C84053-459B-4699-94DF-D3DC95FEF64A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462408" y="225891"/>
            <a:ext cx="1655920" cy="673948"/>
          </a:xfrm>
          <a:prstGeom prst="rect">
            <a:avLst/>
          </a:prstGeom>
        </p:spPr>
      </p:pic>
      <p:pic>
        <p:nvPicPr>
          <p:cNvPr id="19" name="Picture 6">
            <a:extLst>
              <a:ext uri="{FF2B5EF4-FFF2-40B4-BE49-F238E27FC236}">
                <a16:creationId xmlns:a16="http://schemas.microsoft.com/office/drawing/2014/main" xmlns="" id="{184298DA-B65C-4235-8D3B-B2862983BC49}"/>
              </a:ext>
            </a:extLst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540976" y="336622"/>
            <a:ext cx="1310005" cy="591185"/>
          </a:xfrm>
          <a:prstGeom prst="rect">
            <a:avLst/>
          </a:prstGeom>
        </p:spPr>
      </p:pic>
      <p:graphicFrame>
        <p:nvGraphicFramePr>
          <p:cNvPr id="18" name="Tabella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87625352"/>
              </p:ext>
            </p:extLst>
          </p:nvPr>
        </p:nvGraphicFramePr>
        <p:xfrm>
          <a:off x="956309" y="2333625"/>
          <a:ext cx="8780780" cy="3398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2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035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795220">
                <a:tc>
                  <a:txBody>
                    <a:bodyPr/>
                    <a:lstStyle/>
                    <a:p>
                      <a:r>
                        <a:rPr lang="it-IT" sz="2400" dirty="0">
                          <a:latin typeface="Abadi"/>
                        </a:rPr>
                        <a:t>Indicatori di risultato  Obbligatori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>
                          <a:latin typeface="Abadi"/>
                        </a:rPr>
                        <a:t>N.</a:t>
                      </a:r>
                      <a:r>
                        <a:rPr lang="it-IT" sz="2400" baseline="0" dirty="0">
                          <a:latin typeface="Abadi"/>
                        </a:rPr>
                        <a:t> </a:t>
                      </a:r>
                      <a:endParaRPr lang="it-IT" sz="2400" dirty="0">
                        <a:latin typeface="Abad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>
                          <a:latin typeface="Abadi"/>
                        </a:rPr>
                        <a:t>WP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04040">
                <a:tc>
                  <a:txBody>
                    <a:bodyPr/>
                    <a:lstStyle/>
                    <a:p>
                      <a:r>
                        <a:rPr lang="it-IT" sz="2400" dirty="0"/>
                        <a:t>Numero di partecipanti (operatori) che hanno completato con esito positivo le attività di formazione</a:t>
                      </a:r>
                      <a:endParaRPr lang="it-IT" sz="2400" dirty="0">
                        <a:latin typeface="Abad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>
                          <a:latin typeface="Abadi"/>
                        </a:rPr>
                        <a:t>168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>
                          <a:latin typeface="Abadi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95220">
                <a:tc>
                  <a:txBody>
                    <a:bodyPr/>
                    <a:lstStyle/>
                    <a:p>
                      <a:r>
                        <a:rPr lang="it-IT" sz="2400" dirty="0"/>
                        <a:t>Numero di partecipanti (operatori) </a:t>
                      </a:r>
                      <a:r>
                        <a:rPr lang="it-IT" sz="2400" dirty="0" err="1"/>
                        <a:t>soddisfatt</a:t>
                      </a:r>
                      <a:endParaRPr lang="it-IT" sz="2400" dirty="0">
                        <a:latin typeface="Abad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>
                          <a:latin typeface="Abadi"/>
                        </a:rPr>
                        <a:t>140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>
                          <a:latin typeface="Abadi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904040">
                <a:tc>
                  <a:txBody>
                    <a:bodyPr/>
                    <a:lstStyle/>
                    <a:p>
                      <a:r>
                        <a:rPr lang="it-IT" sz="2400" dirty="0"/>
                        <a:t>Numero di destinatari (cittadini di Paesi terzi) soddisfatti</a:t>
                      </a:r>
                      <a:endParaRPr lang="it-IT" sz="2400" dirty="0">
                        <a:latin typeface="Abad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>
                          <a:latin typeface="Abadi"/>
                        </a:rPr>
                        <a:t>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>
                          <a:latin typeface="Abadi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pic>
        <p:nvPicPr>
          <p:cNvPr id="12" name="Immagine 11"/>
          <p:cNvPicPr/>
          <p:nvPr/>
        </p:nvPicPr>
        <p:blipFill>
          <a:blip r:embed="rId6" cstate="print">
            <a:extLst>
              <a:ext uri="{28A0092B-C50C-407E-A947-70E740481C1C}">
                <a14:useLocalDpi xmlns:ve="http://schemas.openxmlformats.org/markup-compatibility/2006" xmlns:o="urn:schemas-microsoft-com:office:office" xmlns:m="http://schemas.openxmlformats.org/officeDocument/2006/math" xmlns:v="urn:schemas-microsoft-com:vml" xmlns:wp="http://schemas.openxmlformats.org/drawingml/2006/wordprocessingDrawing" xmlns:w10="urn:schemas-microsoft-com:office:word" xmlns:w="http://schemas.openxmlformats.org/wordprocessingml/2006/main" xmlns:wne="http://schemas.microsoft.com/office/word/2006/wordml" xmlns:xdr="http://schemas.openxmlformats.org/drawingml/2006/spreadsheetDrawing" xmlns:a14="http://schemas.microsoft.com/office/drawing/2010/main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2070100" y="6296025"/>
            <a:ext cx="6867525" cy="1038225"/>
          </a:xfrm>
          <a:prstGeom prst="rect">
            <a:avLst/>
          </a:prstGeom>
          <a:noFill/>
          <a:extLst>
            <a:ext uri="{909E8E84-426E-40DD-AFC4-6F175D3DCCD1}">
              <a14:hiddenFill xmlns:ve="http://schemas.openxmlformats.org/markup-compatibility/2006" xmlns:o="urn:schemas-microsoft-com:office:office" xmlns:m="http://schemas.openxmlformats.org/officeDocument/2006/math" xmlns:v="urn:schemas-microsoft-com:vml" xmlns:wp="http://schemas.openxmlformats.org/drawingml/2006/wordprocessingDrawing" xmlns:w10="urn:schemas-microsoft-com:office:word" xmlns:w="http://schemas.openxmlformats.org/wordprocessingml/2006/main" xmlns:wne="http://schemas.microsoft.com/office/word/2006/wordml" xmlns:xdr="http://schemas.openxmlformats.org/drawingml/2006/spreadsheetDrawing" xmlns:a14="http://schemas.microsoft.com/office/drawing/2010/main" xmlns="" xmlns:pic="http://schemas.openxmlformats.org/drawingml/2006/picture" xmlns:lc="http://schemas.openxmlformats.org/drawingml/2006/lockedCanvas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654056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bject 24">
            <a:extLst>
              <a:ext uri="{FF2B5EF4-FFF2-40B4-BE49-F238E27FC236}">
                <a16:creationId xmlns:a16="http://schemas.microsoft.com/office/drawing/2014/main" xmlns="" id="{59382179-67ED-4644-9642-878334780CF0}"/>
              </a:ext>
            </a:extLst>
          </p:cNvPr>
          <p:cNvSpPr txBox="1"/>
          <p:nvPr/>
        </p:nvSpPr>
        <p:spPr>
          <a:xfrm>
            <a:off x="1755059" y="1183453"/>
            <a:ext cx="7183281" cy="8925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530"/>
              </a:lnSpc>
              <a:spcBef>
                <a:spcPts val="100"/>
              </a:spcBef>
            </a:pP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FONDO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ASILO,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spc="35" dirty="0">
                <a:solidFill>
                  <a:srgbClr val="0C3258"/>
                </a:solidFill>
                <a:latin typeface="Roboto"/>
                <a:cs typeface="Roboto"/>
              </a:rPr>
              <a:t>MIGRAZIONE</a:t>
            </a:r>
            <a:r>
              <a:rPr sz="900" b="1" spc="75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dirty="0">
                <a:solidFill>
                  <a:srgbClr val="0C3258"/>
                </a:solidFill>
                <a:latin typeface="Roboto"/>
                <a:cs typeface="Roboto"/>
              </a:rPr>
              <a:t>E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spc="35" dirty="0">
                <a:solidFill>
                  <a:srgbClr val="0C3258"/>
                </a:solidFill>
                <a:latin typeface="Roboto"/>
                <a:cs typeface="Roboto"/>
              </a:rPr>
              <a:t>INTEGRAZIONE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spc="30" dirty="0">
                <a:solidFill>
                  <a:srgbClr val="0C3258"/>
                </a:solidFill>
                <a:latin typeface="Roboto"/>
                <a:cs typeface="Roboto"/>
              </a:rPr>
              <a:t>(FAMI</a:t>
            </a:r>
            <a:r>
              <a:rPr lang="it-IT" sz="900" b="1" spc="75" dirty="0">
                <a:solidFill>
                  <a:srgbClr val="0C3258"/>
                </a:solidFill>
                <a:latin typeface="Roboto"/>
                <a:cs typeface="Roboto"/>
              </a:rPr>
              <a:t>) 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20</a:t>
            </a:r>
            <a:r>
              <a:rPr lang="it-IT" sz="900" b="1" spc="25" dirty="0">
                <a:solidFill>
                  <a:srgbClr val="0C3258"/>
                </a:solidFill>
                <a:latin typeface="Roboto"/>
                <a:cs typeface="Roboto"/>
              </a:rPr>
              <a:t>2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1-202</a:t>
            </a:r>
            <a:r>
              <a:rPr lang="it-IT" sz="900" b="1" spc="25" dirty="0">
                <a:solidFill>
                  <a:srgbClr val="0C3258"/>
                </a:solidFill>
                <a:latin typeface="Roboto"/>
                <a:cs typeface="Roboto"/>
              </a:rPr>
              <a:t>7</a:t>
            </a:r>
          </a:p>
          <a:p>
            <a:pPr algn="ctr">
              <a:lnSpc>
                <a:spcPts val="530"/>
              </a:lnSpc>
              <a:spcBef>
                <a:spcPts val="100"/>
              </a:spcBef>
            </a:pPr>
            <a:endParaRPr sz="900" dirty="0">
              <a:latin typeface="Roboto"/>
              <a:cs typeface="Roboto"/>
            </a:endParaRPr>
          </a:p>
          <a:p>
            <a:pPr marL="12065" marR="5080" algn="ctr">
              <a:lnSpc>
                <a:spcPts val="520"/>
              </a:lnSpc>
              <a:spcBef>
                <a:spcPts val="25"/>
              </a:spcBef>
            </a:pPr>
            <a:endParaRPr lang="it-IT" sz="900" spc="25" dirty="0">
              <a:solidFill>
                <a:srgbClr val="0C3258"/>
              </a:solidFill>
              <a:latin typeface="Roboto"/>
              <a:cs typeface="Roboto"/>
            </a:endParaRPr>
          </a:p>
          <a:p>
            <a:pPr algn="ctr"/>
            <a:r>
              <a:rPr lang="it-IT" sz="900" spc="70" dirty="0">
                <a:solidFill>
                  <a:srgbClr val="0C3258"/>
                </a:solidFill>
                <a:latin typeface="Roboto"/>
                <a:cs typeface="Roboto"/>
              </a:rPr>
              <a:t>Obiettivo Specifico 2. Migrazione Legale e Integrazione – Misura di attuazione 2.d) – Ambito di applicazione 2 m) – </a:t>
            </a:r>
          </a:p>
          <a:p>
            <a:pPr algn="ctr"/>
            <a:r>
              <a:rPr lang="it-IT" sz="900" spc="70" dirty="0">
                <a:solidFill>
                  <a:srgbClr val="0C3258"/>
                </a:solidFill>
                <a:latin typeface="Roboto"/>
                <a:cs typeface="Roboto"/>
              </a:rPr>
              <a:t>Intervento a) Capacity building, qualificazione e rafforzamento degli uffici pubblici</a:t>
            </a:r>
            <a:endParaRPr lang="it-IT" sz="900" spc="25" dirty="0">
              <a:solidFill>
                <a:srgbClr val="0C3258"/>
              </a:solidFill>
              <a:latin typeface="Roboto"/>
              <a:cs typeface="Roboto"/>
            </a:endParaRPr>
          </a:p>
          <a:p>
            <a:pPr marL="12065" marR="5080" algn="ctr">
              <a:lnSpc>
                <a:spcPts val="520"/>
              </a:lnSpc>
              <a:spcBef>
                <a:spcPts val="25"/>
              </a:spcBef>
            </a:pPr>
            <a:endParaRPr lang="it-IT" sz="900" spc="25" dirty="0">
              <a:solidFill>
                <a:srgbClr val="0C3258"/>
              </a:solidFill>
              <a:latin typeface="Roboto"/>
              <a:cs typeface="Roboto"/>
            </a:endParaRPr>
          </a:p>
          <a:p>
            <a:pPr marL="12065" marR="5080" algn="ctr">
              <a:lnSpc>
                <a:spcPts val="520"/>
              </a:lnSpc>
              <a:spcBef>
                <a:spcPts val="25"/>
              </a:spcBef>
            </a:pPr>
            <a:endParaRPr sz="900" dirty="0">
              <a:latin typeface="Roboto"/>
              <a:cs typeface="Roboto"/>
            </a:endParaRPr>
          </a:p>
          <a:p>
            <a:pPr algn="ctr">
              <a:lnSpc>
                <a:spcPts val="530"/>
              </a:lnSpc>
            </a:pP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"</a:t>
            </a:r>
            <a:r>
              <a:rPr lang="it-IT" sz="900" b="1" spc="25" dirty="0">
                <a:solidFill>
                  <a:srgbClr val="0C3258"/>
                </a:solidFill>
                <a:latin typeface="Roboto"/>
                <a:cs typeface="Roboto"/>
              </a:rPr>
              <a:t>M.I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.R</a:t>
            </a:r>
            <a:r>
              <a:rPr lang="it-IT" sz="900" b="1" spc="25" dirty="0">
                <a:solidFill>
                  <a:srgbClr val="0C3258"/>
                </a:solidFill>
                <a:latin typeface="Roboto"/>
                <a:cs typeface="Roboto"/>
              </a:rPr>
              <a:t>.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E.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lang="it-IT" sz="900" b="1" spc="70" dirty="0">
                <a:solidFill>
                  <a:srgbClr val="0C3258"/>
                </a:solidFill>
                <a:latin typeface="Roboto"/>
                <a:cs typeface="Roboto"/>
              </a:rPr>
              <a:t>- </a:t>
            </a:r>
            <a:r>
              <a:rPr lang="it-IT" sz="900" spc="70" dirty="0">
                <a:solidFill>
                  <a:srgbClr val="0C3258"/>
                </a:solidFill>
                <a:latin typeface="Roboto"/>
                <a:cs typeface="Roboto"/>
              </a:rPr>
              <a:t>MINORENNI IMMIGRATI RETI TERRITORIAL</a:t>
            </a:r>
            <a:r>
              <a:rPr lang="it-IT" sz="900" b="1" spc="70" dirty="0">
                <a:solidFill>
                  <a:srgbClr val="0C3258"/>
                </a:solidFill>
                <a:latin typeface="Roboto"/>
                <a:cs typeface="Roboto"/>
              </a:rPr>
              <a:t>I</a:t>
            </a:r>
            <a:r>
              <a:rPr sz="900" b="1" spc="30" dirty="0">
                <a:solidFill>
                  <a:srgbClr val="0C3258"/>
                </a:solidFill>
                <a:latin typeface="Roboto"/>
                <a:cs typeface="Roboto"/>
              </a:rPr>
              <a:t>"</a:t>
            </a:r>
            <a:endParaRPr sz="900" dirty="0">
              <a:latin typeface="Roboto"/>
              <a:cs typeface="Roboto"/>
            </a:endParaRPr>
          </a:p>
          <a:p>
            <a:pPr algn="ctr">
              <a:lnSpc>
                <a:spcPts val="530"/>
              </a:lnSpc>
            </a:pPr>
            <a:endParaRPr lang="it-IT" sz="900" spc="20" dirty="0">
              <a:solidFill>
                <a:srgbClr val="0C3258"/>
              </a:solidFill>
              <a:latin typeface="Roboto"/>
              <a:cs typeface="Roboto"/>
            </a:endParaRPr>
          </a:p>
          <a:p>
            <a:pPr algn="ctr">
              <a:lnSpc>
                <a:spcPts val="530"/>
              </a:lnSpc>
            </a:pPr>
            <a:r>
              <a:rPr sz="900" spc="20" dirty="0">
                <a:solidFill>
                  <a:srgbClr val="0C3258"/>
                </a:solidFill>
                <a:latin typeface="Roboto"/>
                <a:cs typeface="Roboto"/>
              </a:rPr>
              <a:t>PROG</a:t>
            </a:r>
            <a:r>
              <a:rPr lang="it-IT" sz="900" spc="2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spc="20" dirty="0">
                <a:solidFill>
                  <a:srgbClr val="0C3258"/>
                </a:solidFill>
                <a:latin typeface="Roboto"/>
                <a:cs typeface="Roboto"/>
              </a:rPr>
              <a:t>-</a:t>
            </a:r>
            <a:r>
              <a:rPr lang="it-IT" sz="900" spc="20" dirty="0">
                <a:solidFill>
                  <a:srgbClr val="0C3258"/>
                </a:solidFill>
                <a:latin typeface="Roboto"/>
                <a:cs typeface="Roboto"/>
              </a:rPr>
              <a:t>125</a:t>
            </a:r>
          </a:p>
          <a:p>
            <a:pPr algn="ctr">
              <a:lnSpc>
                <a:spcPts val="530"/>
              </a:lnSpc>
            </a:pPr>
            <a:endParaRPr lang="it-IT" sz="900" spc="20" dirty="0">
              <a:solidFill>
                <a:srgbClr val="0C3258"/>
              </a:solidFill>
              <a:latin typeface="Roboto"/>
              <a:cs typeface="Roboto"/>
            </a:endParaRPr>
          </a:p>
        </p:txBody>
      </p:sp>
      <p:pic>
        <p:nvPicPr>
          <p:cNvPr id="27" name="object 4">
            <a:extLst>
              <a:ext uri="{FF2B5EF4-FFF2-40B4-BE49-F238E27FC236}">
                <a16:creationId xmlns:a16="http://schemas.microsoft.com/office/drawing/2014/main" xmlns="" id="{1DC82E46-8D12-4D9A-A29E-49FC04BC570F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06460" y="220484"/>
            <a:ext cx="1153449" cy="697476"/>
          </a:xfrm>
          <a:prstGeom prst="rect">
            <a:avLst/>
          </a:prstGeom>
        </p:spPr>
      </p:pic>
      <p:sp>
        <p:nvSpPr>
          <p:cNvPr id="29" name="object 25">
            <a:extLst>
              <a:ext uri="{FF2B5EF4-FFF2-40B4-BE49-F238E27FC236}">
                <a16:creationId xmlns:a16="http://schemas.microsoft.com/office/drawing/2014/main" xmlns="" id="{1D466977-4AEE-49BF-9A04-B0CE84A0404A}"/>
              </a:ext>
            </a:extLst>
          </p:cNvPr>
          <p:cNvSpPr txBox="1"/>
          <p:nvPr/>
        </p:nvSpPr>
        <p:spPr>
          <a:xfrm>
            <a:off x="1559909" y="504098"/>
            <a:ext cx="1794598" cy="390491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47625" marR="5080" indent="-35560">
              <a:spcBef>
                <a:spcPts val="204"/>
              </a:spcBef>
            </a:pPr>
            <a:r>
              <a:rPr lang="it-IT" sz="1100" b="1" spc="20" dirty="0">
                <a:solidFill>
                  <a:srgbClr val="0C3258"/>
                </a:solidFill>
                <a:latin typeface="Trebuchet MS"/>
                <a:cs typeface="Trebuchet MS"/>
              </a:rPr>
              <a:t>Cofinanziato</a:t>
            </a:r>
          </a:p>
          <a:p>
            <a:pPr marL="47625" marR="5080" indent="-35560">
              <a:spcBef>
                <a:spcPts val="204"/>
              </a:spcBef>
            </a:pPr>
            <a:r>
              <a:rPr lang="it-IT" sz="1100" b="1" spc="20" dirty="0">
                <a:solidFill>
                  <a:srgbClr val="0C3258"/>
                </a:solidFill>
                <a:latin typeface="Trebuchet MS"/>
                <a:cs typeface="Trebuchet MS"/>
              </a:rPr>
              <a:t>dall’Unione Europea</a:t>
            </a:r>
            <a:endParaRPr sz="1100" dirty="0">
              <a:latin typeface="Trebuchet MS"/>
              <a:cs typeface="Trebuchet MS"/>
            </a:endParaRPr>
          </a:p>
        </p:txBody>
      </p:sp>
      <p:pic>
        <p:nvPicPr>
          <p:cNvPr id="30" name="object 3">
            <a:extLst>
              <a:ext uri="{FF2B5EF4-FFF2-40B4-BE49-F238E27FC236}">
                <a16:creationId xmlns:a16="http://schemas.microsoft.com/office/drawing/2014/main" xmlns="" id="{47C84053-459B-4699-94DF-D3DC95FEF64A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462408" y="225891"/>
            <a:ext cx="1655920" cy="673948"/>
          </a:xfrm>
          <a:prstGeom prst="rect">
            <a:avLst/>
          </a:prstGeom>
        </p:spPr>
      </p:pic>
      <p:pic>
        <p:nvPicPr>
          <p:cNvPr id="19" name="Picture 6">
            <a:extLst>
              <a:ext uri="{FF2B5EF4-FFF2-40B4-BE49-F238E27FC236}">
                <a16:creationId xmlns:a16="http://schemas.microsoft.com/office/drawing/2014/main" xmlns="" id="{184298DA-B65C-4235-8D3B-B2862983BC49}"/>
              </a:ext>
            </a:extLst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540976" y="336622"/>
            <a:ext cx="1310005" cy="591185"/>
          </a:xfrm>
          <a:prstGeom prst="rect">
            <a:avLst/>
          </a:prstGeom>
        </p:spPr>
      </p:pic>
      <p:graphicFrame>
        <p:nvGraphicFramePr>
          <p:cNvPr id="18" name="Tabella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56165606"/>
              </p:ext>
            </p:extLst>
          </p:nvPr>
        </p:nvGraphicFramePr>
        <p:xfrm>
          <a:off x="1173184" y="2516505"/>
          <a:ext cx="8780780" cy="316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91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035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800911">
                <a:tc>
                  <a:txBody>
                    <a:bodyPr/>
                    <a:lstStyle/>
                    <a:p>
                      <a:r>
                        <a:rPr lang="it-IT" sz="2400" dirty="0">
                          <a:latin typeface="Abadi"/>
                        </a:rPr>
                        <a:t>Indicatori di output</a:t>
                      </a:r>
                      <a:r>
                        <a:rPr lang="it-IT" sz="2400" baseline="0" dirty="0">
                          <a:latin typeface="Abadi"/>
                        </a:rPr>
                        <a:t> Aggiuntivi</a:t>
                      </a:r>
                      <a:endParaRPr lang="it-IT" sz="2400" dirty="0">
                        <a:latin typeface="Abad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>
                          <a:latin typeface="Abadi"/>
                        </a:rPr>
                        <a:t>N.</a:t>
                      </a:r>
                      <a:r>
                        <a:rPr lang="it-IT" sz="2400" baseline="0" dirty="0">
                          <a:latin typeface="Abadi"/>
                        </a:rPr>
                        <a:t> </a:t>
                      </a:r>
                      <a:endParaRPr lang="it-IT" sz="2400" dirty="0">
                        <a:latin typeface="Abad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>
                          <a:latin typeface="Abadi"/>
                        </a:rPr>
                        <a:t>WP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47991">
                <a:tc>
                  <a:txBody>
                    <a:bodyPr/>
                    <a:lstStyle/>
                    <a:p>
                      <a:r>
                        <a:rPr lang="it-IT" sz="2400" dirty="0">
                          <a:latin typeface="Abadi"/>
                        </a:rPr>
                        <a:t>Reti di </a:t>
                      </a:r>
                      <a:r>
                        <a:rPr lang="it-IT" sz="2400" dirty="0" err="1">
                          <a:latin typeface="Abadi"/>
                        </a:rPr>
                        <a:t>governance</a:t>
                      </a:r>
                      <a:r>
                        <a:rPr lang="it-IT" sz="2400" dirty="0">
                          <a:latin typeface="Abadi"/>
                        </a:rPr>
                        <a:t> attivate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>
                          <a:latin typeface="Abadi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>
                          <a:latin typeface="Abadi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10509">
                <a:tc>
                  <a:txBody>
                    <a:bodyPr/>
                    <a:lstStyle/>
                    <a:p>
                      <a:r>
                        <a:rPr lang="it-IT" sz="2400" dirty="0">
                          <a:latin typeface="Abadi"/>
                        </a:rPr>
                        <a:t>Percorsi di formazione o aggiornamento professionale per operatori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>
                          <a:latin typeface="Abadi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>
                          <a:latin typeface="Abadi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910509">
                <a:tc>
                  <a:txBody>
                    <a:bodyPr/>
                    <a:lstStyle/>
                    <a:p>
                      <a:r>
                        <a:rPr lang="it-IT" sz="2400" dirty="0">
                          <a:latin typeface="Abadi"/>
                        </a:rPr>
                        <a:t>Istituzioni, associazioni ed enti coinvolti nelle reti di </a:t>
                      </a:r>
                      <a:r>
                        <a:rPr lang="it-IT" sz="2400" dirty="0" err="1">
                          <a:latin typeface="Abadi"/>
                        </a:rPr>
                        <a:t>governance</a:t>
                      </a:r>
                      <a:r>
                        <a:rPr lang="it-IT" sz="2400" dirty="0">
                          <a:latin typeface="Abadi"/>
                        </a:rPr>
                        <a:t> attivate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>
                          <a:latin typeface="Abadi"/>
                        </a:rPr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>
                          <a:latin typeface="Abadi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pic>
        <p:nvPicPr>
          <p:cNvPr id="12" name="Immagine 11"/>
          <p:cNvPicPr/>
          <p:nvPr/>
        </p:nvPicPr>
        <p:blipFill>
          <a:blip r:embed="rId6" cstate="print">
            <a:extLst>
              <a:ext uri="{28A0092B-C50C-407E-A947-70E740481C1C}">
                <a14:useLocalDpi xmlns:ve="http://schemas.openxmlformats.org/markup-compatibility/2006" xmlns:o="urn:schemas-microsoft-com:office:office" xmlns:m="http://schemas.openxmlformats.org/officeDocument/2006/math" xmlns:v="urn:schemas-microsoft-com:vml" xmlns:wp="http://schemas.openxmlformats.org/drawingml/2006/wordprocessingDrawing" xmlns:w10="urn:schemas-microsoft-com:office:word" xmlns:w="http://schemas.openxmlformats.org/wordprocessingml/2006/main" xmlns:wne="http://schemas.microsoft.com/office/word/2006/wordml" xmlns:xdr="http://schemas.openxmlformats.org/drawingml/2006/spreadsheetDrawing" xmlns:a14="http://schemas.microsoft.com/office/drawing/2010/main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2070100" y="6219825"/>
            <a:ext cx="6867525" cy="1038225"/>
          </a:xfrm>
          <a:prstGeom prst="rect">
            <a:avLst/>
          </a:prstGeom>
          <a:noFill/>
          <a:extLst>
            <a:ext uri="{909E8E84-426E-40DD-AFC4-6F175D3DCCD1}">
              <a14:hiddenFill xmlns:ve="http://schemas.openxmlformats.org/markup-compatibility/2006" xmlns:o="urn:schemas-microsoft-com:office:office" xmlns:m="http://schemas.openxmlformats.org/officeDocument/2006/math" xmlns:v="urn:schemas-microsoft-com:vml" xmlns:wp="http://schemas.openxmlformats.org/drawingml/2006/wordprocessingDrawing" xmlns:w10="urn:schemas-microsoft-com:office:word" xmlns:w="http://schemas.openxmlformats.org/wordprocessingml/2006/main" xmlns:wne="http://schemas.microsoft.com/office/word/2006/wordml" xmlns:xdr="http://schemas.openxmlformats.org/drawingml/2006/spreadsheetDrawing" xmlns:a14="http://schemas.microsoft.com/office/drawing/2010/main" xmlns="" xmlns:pic="http://schemas.openxmlformats.org/drawingml/2006/picture" xmlns:lc="http://schemas.openxmlformats.org/drawingml/2006/lockedCanvas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0314885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bject 24">
            <a:extLst>
              <a:ext uri="{FF2B5EF4-FFF2-40B4-BE49-F238E27FC236}">
                <a16:creationId xmlns:a16="http://schemas.microsoft.com/office/drawing/2014/main" xmlns="" id="{59382179-67ED-4644-9642-878334780CF0}"/>
              </a:ext>
            </a:extLst>
          </p:cNvPr>
          <p:cNvSpPr txBox="1"/>
          <p:nvPr/>
        </p:nvSpPr>
        <p:spPr>
          <a:xfrm>
            <a:off x="1755059" y="1183453"/>
            <a:ext cx="7183281" cy="8925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530"/>
              </a:lnSpc>
              <a:spcBef>
                <a:spcPts val="100"/>
              </a:spcBef>
            </a:pP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FONDO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ASILO,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spc="35" dirty="0">
                <a:solidFill>
                  <a:srgbClr val="0C3258"/>
                </a:solidFill>
                <a:latin typeface="Roboto"/>
                <a:cs typeface="Roboto"/>
              </a:rPr>
              <a:t>MIGRAZIONE</a:t>
            </a:r>
            <a:r>
              <a:rPr sz="900" b="1" spc="75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dirty="0">
                <a:solidFill>
                  <a:srgbClr val="0C3258"/>
                </a:solidFill>
                <a:latin typeface="Roboto"/>
                <a:cs typeface="Roboto"/>
              </a:rPr>
              <a:t>E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spc="35" dirty="0">
                <a:solidFill>
                  <a:srgbClr val="0C3258"/>
                </a:solidFill>
                <a:latin typeface="Roboto"/>
                <a:cs typeface="Roboto"/>
              </a:rPr>
              <a:t>INTEGRAZIONE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spc="30" dirty="0">
                <a:solidFill>
                  <a:srgbClr val="0C3258"/>
                </a:solidFill>
                <a:latin typeface="Roboto"/>
                <a:cs typeface="Roboto"/>
              </a:rPr>
              <a:t>(FAMI</a:t>
            </a:r>
            <a:r>
              <a:rPr lang="it-IT" sz="900" b="1" spc="75" dirty="0">
                <a:solidFill>
                  <a:srgbClr val="0C3258"/>
                </a:solidFill>
                <a:latin typeface="Roboto"/>
                <a:cs typeface="Roboto"/>
              </a:rPr>
              <a:t>) 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20</a:t>
            </a:r>
            <a:r>
              <a:rPr lang="it-IT" sz="900" b="1" spc="25" dirty="0">
                <a:solidFill>
                  <a:srgbClr val="0C3258"/>
                </a:solidFill>
                <a:latin typeface="Roboto"/>
                <a:cs typeface="Roboto"/>
              </a:rPr>
              <a:t>2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1-202</a:t>
            </a:r>
            <a:r>
              <a:rPr lang="it-IT" sz="900" b="1" spc="25" dirty="0">
                <a:solidFill>
                  <a:srgbClr val="0C3258"/>
                </a:solidFill>
                <a:latin typeface="Roboto"/>
                <a:cs typeface="Roboto"/>
              </a:rPr>
              <a:t>7</a:t>
            </a:r>
          </a:p>
          <a:p>
            <a:pPr algn="ctr">
              <a:lnSpc>
                <a:spcPts val="530"/>
              </a:lnSpc>
              <a:spcBef>
                <a:spcPts val="100"/>
              </a:spcBef>
            </a:pPr>
            <a:endParaRPr sz="900" dirty="0">
              <a:latin typeface="Roboto"/>
              <a:cs typeface="Roboto"/>
            </a:endParaRPr>
          </a:p>
          <a:p>
            <a:pPr marL="12065" marR="5080" algn="ctr">
              <a:lnSpc>
                <a:spcPts val="520"/>
              </a:lnSpc>
              <a:spcBef>
                <a:spcPts val="25"/>
              </a:spcBef>
            </a:pPr>
            <a:endParaRPr lang="it-IT" sz="900" spc="25" dirty="0">
              <a:solidFill>
                <a:srgbClr val="0C3258"/>
              </a:solidFill>
              <a:latin typeface="Roboto"/>
              <a:cs typeface="Roboto"/>
            </a:endParaRPr>
          </a:p>
          <a:p>
            <a:pPr algn="ctr"/>
            <a:r>
              <a:rPr lang="it-IT" sz="900" spc="70" dirty="0">
                <a:solidFill>
                  <a:srgbClr val="0C3258"/>
                </a:solidFill>
                <a:latin typeface="Roboto"/>
                <a:cs typeface="Roboto"/>
              </a:rPr>
              <a:t>Obiettivo Specifico 2. Migrazione Legale e Integrazione – Misura di attuazione 2.d) – Ambito di applicazione 2 m) – </a:t>
            </a:r>
          </a:p>
          <a:p>
            <a:pPr algn="ctr"/>
            <a:r>
              <a:rPr lang="it-IT" sz="900" spc="70" dirty="0">
                <a:solidFill>
                  <a:srgbClr val="0C3258"/>
                </a:solidFill>
                <a:latin typeface="Roboto"/>
                <a:cs typeface="Roboto"/>
              </a:rPr>
              <a:t>Intervento a) Capacity building, qualificazione e rafforzamento degli uffici pubblici</a:t>
            </a:r>
            <a:endParaRPr lang="it-IT" sz="900" spc="25" dirty="0">
              <a:solidFill>
                <a:srgbClr val="0C3258"/>
              </a:solidFill>
              <a:latin typeface="Roboto"/>
              <a:cs typeface="Roboto"/>
            </a:endParaRPr>
          </a:p>
          <a:p>
            <a:pPr marL="12065" marR="5080" algn="ctr">
              <a:lnSpc>
                <a:spcPts val="520"/>
              </a:lnSpc>
              <a:spcBef>
                <a:spcPts val="25"/>
              </a:spcBef>
            </a:pPr>
            <a:endParaRPr lang="it-IT" sz="900" spc="25" dirty="0">
              <a:solidFill>
                <a:srgbClr val="0C3258"/>
              </a:solidFill>
              <a:latin typeface="Roboto"/>
              <a:cs typeface="Roboto"/>
            </a:endParaRPr>
          </a:p>
          <a:p>
            <a:pPr marL="12065" marR="5080" algn="ctr">
              <a:lnSpc>
                <a:spcPts val="520"/>
              </a:lnSpc>
              <a:spcBef>
                <a:spcPts val="25"/>
              </a:spcBef>
            </a:pPr>
            <a:endParaRPr sz="900" dirty="0">
              <a:latin typeface="Roboto"/>
              <a:cs typeface="Roboto"/>
            </a:endParaRPr>
          </a:p>
          <a:p>
            <a:pPr algn="ctr">
              <a:lnSpc>
                <a:spcPts val="530"/>
              </a:lnSpc>
            </a:pP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"</a:t>
            </a:r>
            <a:r>
              <a:rPr lang="it-IT" sz="900" b="1" spc="25" dirty="0">
                <a:solidFill>
                  <a:srgbClr val="0C3258"/>
                </a:solidFill>
                <a:latin typeface="Roboto"/>
                <a:cs typeface="Roboto"/>
              </a:rPr>
              <a:t>M.I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.R</a:t>
            </a:r>
            <a:r>
              <a:rPr lang="it-IT" sz="900" b="1" spc="25" dirty="0">
                <a:solidFill>
                  <a:srgbClr val="0C3258"/>
                </a:solidFill>
                <a:latin typeface="Roboto"/>
                <a:cs typeface="Roboto"/>
              </a:rPr>
              <a:t>.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E.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lang="it-IT" sz="900" b="1" spc="70" dirty="0">
                <a:solidFill>
                  <a:srgbClr val="0C3258"/>
                </a:solidFill>
                <a:latin typeface="Roboto"/>
                <a:cs typeface="Roboto"/>
              </a:rPr>
              <a:t>- </a:t>
            </a:r>
            <a:r>
              <a:rPr lang="it-IT" sz="900" spc="70" dirty="0">
                <a:solidFill>
                  <a:srgbClr val="0C3258"/>
                </a:solidFill>
                <a:latin typeface="Roboto"/>
                <a:cs typeface="Roboto"/>
              </a:rPr>
              <a:t>MINORENNI IMMIGRATI RETI TERRITORIAL</a:t>
            </a:r>
            <a:r>
              <a:rPr lang="it-IT" sz="900" b="1" spc="70" dirty="0">
                <a:solidFill>
                  <a:srgbClr val="0C3258"/>
                </a:solidFill>
                <a:latin typeface="Roboto"/>
                <a:cs typeface="Roboto"/>
              </a:rPr>
              <a:t>I</a:t>
            </a:r>
            <a:r>
              <a:rPr sz="900" b="1" spc="30" dirty="0">
                <a:solidFill>
                  <a:srgbClr val="0C3258"/>
                </a:solidFill>
                <a:latin typeface="Roboto"/>
                <a:cs typeface="Roboto"/>
              </a:rPr>
              <a:t>"</a:t>
            </a:r>
            <a:endParaRPr sz="900" dirty="0">
              <a:latin typeface="Roboto"/>
              <a:cs typeface="Roboto"/>
            </a:endParaRPr>
          </a:p>
          <a:p>
            <a:pPr algn="ctr">
              <a:lnSpc>
                <a:spcPts val="530"/>
              </a:lnSpc>
            </a:pPr>
            <a:endParaRPr lang="it-IT" sz="900" spc="20" dirty="0">
              <a:solidFill>
                <a:srgbClr val="0C3258"/>
              </a:solidFill>
              <a:latin typeface="Roboto"/>
              <a:cs typeface="Roboto"/>
            </a:endParaRPr>
          </a:p>
          <a:p>
            <a:pPr algn="ctr">
              <a:lnSpc>
                <a:spcPts val="530"/>
              </a:lnSpc>
            </a:pPr>
            <a:r>
              <a:rPr sz="900" spc="20" dirty="0">
                <a:solidFill>
                  <a:srgbClr val="0C3258"/>
                </a:solidFill>
                <a:latin typeface="Roboto"/>
                <a:cs typeface="Roboto"/>
              </a:rPr>
              <a:t>PROG</a:t>
            </a:r>
            <a:r>
              <a:rPr lang="it-IT" sz="900" spc="2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spc="20" dirty="0">
                <a:solidFill>
                  <a:srgbClr val="0C3258"/>
                </a:solidFill>
                <a:latin typeface="Roboto"/>
                <a:cs typeface="Roboto"/>
              </a:rPr>
              <a:t>-</a:t>
            </a:r>
            <a:r>
              <a:rPr lang="it-IT" sz="900" spc="20" dirty="0">
                <a:solidFill>
                  <a:srgbClr val="0C3258"/>
                </a:solidFill>
                <a:latin typeface="Roboto"/>
                <a:cs typeface="Roboto"/>
              </a:rPr>
              <a:t>125</a:t>
            </a:r>
          </a:p>
          <a:p>
            <a:pPr algn="ctr">
              <a:lnSpc>
                <a:spcPts val="530"/>
              </a:lnSpc>
            </a:pPr>
            <a:endParaRPr lang="it-IT" sz="900" spc="20" dirty="0">
              <a:solidFill>
                <a:srgbClr val="0C3258"/>
              </a:solidFill>
              <a:latin typeface="Roboto"/>
              <a:cs typeface="Roboto"/>
            </a:endParaRPr>
          </a:p>
        </p:txBody>
      </p:sp>
      <p:pic>
        <p:nvPicPr>
          <p:cNvPr id="27" name="object 4">
            <a:extLst>
              <a:ext uri="{FF2B5EF4-FFF2-40B4-BE49-F238E27FC236}">
                <a16:creationId xmlns:a16="http://schemas.microsoft.com/office/drawing/2014/main" xmlns="" id="{1DC82E46-8D12-4D9A-A29E-49FC04BC570F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06460" y="220484"/>
            <a:ext cx="1153449" cy="697476"/>
          </a:xfrm>
          <a:prstGeom prst="rect">
            <a:avLst/>
          </a:prstGeom>
        </p:spPr>
      </p:pic>
      <p:sp>
        <p:nvSpPr>
          <p:cNvPr id="29" name="object 25">
            <a:extLst>
              <a:ext uri="{FF2B5EF4-FFF2-40B4-BE49-F238E27FC236}">
                <a16:creationId xmlns:a16="http://schemas.microsoft.com/office/drawing/2014/main" xmlns="" id="{1D466977-4AEE-49BF-9A04-B0CE84A0404A}"/>
              </a:ext>
            </a:extLst>
          </p:cNvPr>
          <p:cNvSpPr txBox="1"/>
          <p:nvPr/>
        </p:nvSpPr>
        <p:spPr>
          <a:xfrm>
            <a:off x="1559909" y="504098"/>
            <a:ext cx="1794598" cy="390491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47625" marR="5080" indent="-35560">
              <a:spcBef>
                <a:spcPts val="204"/>
              </a:spcBef>
            </a:pPr>
            <a:r>
              <a:rPr lang="it-IT" sz="1100" b="1" spc="20" dirty="0">
                <a:solidFill>
                  <a:srgbClr val="0C3258"/>
                </a:solidFill>
                <a:latin typeface="Trebuchet MS"/>
                <a:cs typeface="Trebuchet MS"/>
              </a:rPr>
              <a:t>Cofinanziato</a:t>
            </a:r>
          </a:p>
          <a:p>
            <a:pPr marL="47625" marR="5080" indent="-35560">
              <a:spcBef>
                <a:spcPts val="204"/>
              </a:spcBef>
            </a:pPr>
            <a:r>
              <a:rPr lang="it-IT" sz="1100" b="1" spc="20" dirty="0">
                <a:solidFill>
                  <a:srgbClr val="0C3258"/>
                </a:solidFill>
                <a:latin typeface="Trebuchet MS"/>
                <a:cs typeface="Trebuchet MS"/>
              </a:rPr>
              <a:t>dall’Unione Europea</a:t>
            </a:r>
            <a:endParaRPr sz="1100" dirty="0">
              <a:latin typeface="Trebuchet MS"/>
              <a:cs typeface="Trebuchet MS"/>
            </a:endParaRPr>
          </a:p>
        </p:txBody>
      </p:sp>
      <p:pic>
        <p:nvPicPr>
          <p:cNvPr id="30" name="object 3">
            <a:extLst>
              <a:ext uri="{FF2B5EF4-FFF2-40B4-BE49-F238E27FC236}">
                <a16:creationId xmlns:a16="http://schemas.microsoft.com/office/drawing/2014/main" xmlns="" id="{47C84053-459B-4699-94DF-D3DC95FEF64A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462408" y="225891"/>
            <a:ext cx="1655920" cy="673948"/>
          </a:xfrm>
          <a:prstGeom prst="rect">
            <a:avLst/>
          </a:prstGeom>
        </p:spPr>
      </p:pic>
      <p:pic>
        <p:nvPicPr>
          <p:cNvPr id="19" name="Picture 6">
            <a:extLst>
              <a:ext uri="{FF2B5EF4-FFF2-40B4-BE49-F238E27FC236}">
                <a16:creationId xmlns:a16="http://schemas.microsoft.com/office/drawing/2014/main" xmlns="" id="{184298DA-B65C-4235-8D3B-B2862983BC49}"/>
              </a:ext>
            </a:extLst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540976" y="336622"/>
            <a:ext cx="1310005" cy="591185"/>
          </a:xfrm>
          <a:prstGeom prst="rect">
            <a:avLst/>
          </a:prstGeom>
        </p:spPr>
      </p:pic>
      <p:graphicFrame>
        <p:nvGraphicFramePr>
          <p:cNvPr id="18" name="Tabella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584887"/>
              </p:ext>
            </p:extLst>
          </p:nvPr>
        </p:nvGraphicFramePr>
        <p:xfrm>
          <a:off x="1041398" y="2409825"/>
          <a:ext cx="8610601" cy="28080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4814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7251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8994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762484">
                <a:tc>
                  <a:txBody>
                    <a:bodyPr/>
                    <a:lstStyle/>
                    <a:p>
                      <a:r>
                        <a:rPr lang="it-IT" sz="2400" dirty="0">
                          <a:latin typeface="Abadi"/>
                        </a:rPr>
                        <a:t>Indicatori di risultato  Aggiuntivi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>
                          <a:latin typeface="Abadi"/>
                        </a:rPr>
                        <a:t>N.</a:t>
                      </a:r>
                      <a:r>
                        <a:rPr lang="it-IT" sz="2400" baseline="0" dirty="0">
                          <a:latin typeface="Abadi"/>
                        </a:rPr>
                        <a:t> </a:t>
                      </a:r>
                      <a:endParaRPr lang="it-IT" sz="2400" dirty="0">
                        <a:latin typeface="Abad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>
                          <a:latin typeface="Abadi"/>
                        </a:rPr>
                        <a:t>WP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40260">
                <a:tc>
                  <a:txBody>
                    <a:bodyPr/>
                    <a:lstStyle/>
                    <a:p>
                      <a:r>
                        <a:rPr lang="it-IT" sz="2400" dirty="0">
                          <a:latin typeface="Abadi"/>
                        </a:rPr>
                        <a:t>Istituzioni, associazioni ed enti coinvolti nelle reti di </a:t>
                      </a:r>
                      <a:r>
                        <a:rPr lang="it-IT" sz="2400" dirty="0" err="1">
                          <a:latin typeface="Abadi"/>
                        </a:rPr>
                        <a:t>governance</a:t>
                      </a:r>
                      <a:r>
                        <a:rPr lang="it-IT" sz="2400" dirty="0">
                          <a:latin typeface="Abadi"/>
                        </a:rPr>
                        <a:t> attivate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>
                          <a:latin typeface="Abadi"/>
                        </a:rPr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>
                          <a:latin typeface="Abadi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105315">
                <a:tc>
                  <a:txBody>
                    <a:bodyPr/>
                    <a:lstStyle/>
                    <a:p>
                      <a:r>
                        <a:rPr lang="it-IT" sz="2400" dirty="0">
                          <a:latin typeface="Abadi"/>
                        </a:rPr>
                        <a:t>Protocolli di intesa sottoscritti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>
                          <a:latin typeface="Abadi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>
                          <a:latin typeface="Abadi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pic>
        <p:nvPicPr>
          <p:cNvPr id="12" name="Immagine 11"/>
          <p:cNvPicPr/>
          <p:nvPr/>
        </p:nvPicPr>
        <p:blipFill>
          <a:blip r:embed="rId6" cstate="print">
            <a:extLst>
              <a:ext uri="{28A0092B-C50C-407E-A947-70E740481C1C}">
                <a14:useLocalDpi xmlns:ve="http://schemas.openxmlformats.org/markup-compatibility/2006" xmlns:o="urn:schemas-microsoft-com:office:office" xmlns:m="http://schemas.openxmlformats.org/officeDocument/2006/math" xmlns:v="urn:schemas-microsoft-com:vml" xmlns:wp="http://schemas.openxmlformats.org/drawingml/2006/wordprocessingDrawing" xmlns:w10="urn:schemas-microsoft-com:office:word" xmlns:w="http://schemas.openxmlformats.org/wordprocessingml/2006/main" xmlns:wne="http://schemas.microsoft.com/office/word/2006/wordml" xmlns:xdr="http://schemas.openxmlformats.org/drawingml/2006/spreadsheetDrawing" xmlns:a14="http://schemas.microsoft.com/office/drawing/2010/main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993900" y="6143625"/>
            <a:ext cx="6867525" cy="1038225"/>
          </a:xfrm>
          <a:prstGeom prst="rect">
            <a:avLst/>
          </a:prstGeom>
          <a:noFill/>
          <a:extLst>
            <a:ext uri="{909E8E84-426E-40DD-AFC4-6F175D3DCCD1}">
              <a14:hiddenFill xmlns:ve="http://schemas.openxmlformats.org/markup-compatibility/2006" xmlns:o="urn:schemas-microsoft-com:office:office" xmlns:m="http://schemas.openxmlformats.org/officeDocument/2006/math" xmlns:v="urn:schemas-microsoft-com:vml" xmlns:wp="http://schemas.openxmlformats.org/drawingml/2006/wordprocessingDrawing" xmlns:w10="urn:schemas-microsoft-com:office:word" xmlns:w="http://schemas.openxmlformats.org/wordprocessingml/2006/main" xmlns:wne="http://schemas.microsoft.com/office/word/2006/wordml" xmlns:xdr="http://schemas.openxmlformats.org/drawingml/2006/spreadsheetDrawing" xmlns:a14="http://schemas.microsoft.com/office/drawing/2010/main" xmlns="" xmlns:pic="http://schemas.openxmlformats.org/drawingml/2006/picture" xmlns:lc="http://schemas.openxmlformats.org/drawingml/2006/lockedCanvas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3789057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bject 24">
            <a:extLst>
              <a:ext uri="{FF2B5EF4-FFF2-40B4-BE49-F238E27FC236}">
                <a16:creationId xmlns:a16="http://schemas.microsoft.com/office/drawing/2014/main" xmlns="" id="{59382179-67ED-4644-9642-878334780CF0}"/>
              </a:ext>
            </a:extLst>
          </p:cNvPr>
          <p:cNvSpPr txBox="1"/>
          <p:nvPr/>
        </p:nvSpPr>
        <p:spPr>
          <a:xfrm>
            <a:off x="1755059" y="1183453"/>
            <a:ext cx="7183281" cy="8925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530"/>
              </a:lnSpc>
              <a:spcBef>
                <a:spcPts val="100"/>
              </a:spcBef>
            </a:pP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FONDO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ASILO,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spc="35" dirty="0">
                <a:solidFill>
                  <a:srgbClr val="0C3258"/>
                </a:solidFill>
                <a:latin typeface="Roboto"/>
                <a:cs typeface="Roboto"/>
              </a:rPr>
              <a:t>MIGRAZIONE</a:t>
            </a:r>
            <a:r>
              <a:rPr sz="900" b="1" spc="75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dirty="0">
                <a:solidFill>
                  <a:srgbClr val="0C3258"/>
                </a:solidFill>
                <a:latin typeface="Roboto"/>
                <a:cs typeface="Roboto"/>
              </a:rPr>
              <a:t>E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spc="35" dirty="0">
                <a:solidFill>
                  <a:srgbClr val="0C3258"/>
                </a:solidFill>
                <a:latin typeface="Roboto"/>
                <a:cs typeface="Roboto"/>
              </a:rPr>
              <a:t>INTEGRAZIONE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spc="30" dirty="0">
                <a:solidFill>
                  <a:srgbClr val="0C3258"/>
                </a:solidFill>
                <a:latin typeface="Roboto"/>
                <a:cs typeface="Roboto"/>
              </a:rPr>
              <a:t>(FAMI</a:t>
            </a:r>
            <a:r>
              <a:rPr lang="it-IT" sz="900" b="1" spc="75" dirty="0">
                <a:solidFill>
                  <a:srgbClr val="0C3258"/>
                </a:solidFill>
                <a:latin typeface="Roboto"/>
                <a:cs typeface="Roboto"/>
              </a:rPr>
              <a:t>) 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20</a:t>
            </a:r>
            <a:r>
              <a:rPr lang="it-IT" sz="900" b="1" spc="25" dirty="0">
                <a:solidFill>
                  <a:srgbClr val="0C3258"/>
                </a:solidFill>
                <a:latin typeface="Roboto"/>
                <a:cs typeface="Roboto"/>
              </a:rPr>
              <a:t>2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1-202</a:t>
            </a:r>
            <a:r>
              <a:rPr lang="it-IT" sz="900" b="1" spc="25" dirty="0">
                <a:solidFill>
                  <a:srgbClr val="0C3258"/>
                </a:solidFill>
                <a:latin typeface="Roboto"/>
                <a:cs typeface="Roboto"/>
              </a:rPr>
              <a:t>7</a:t>
            </a:r>
          </a:p>
          <a:p>
            <a:pPr algn="ctr">
              <a:lnSpc>
                <a:spcPts val="530"/>
              </a:lnSpc>
              <a:spcBef>
                <a:spcPts val="100"/>
              </a:spcBef>
            </a:pPr>
            <a:endParaRPr sz="900" dirty="0">
              <a:latin typeface="Roboto"/>
              <a:cs typeface="Roboto"/>
            </a:endParaRPr>
          </a:p>
          <a:p>
            <a:pPr marL="12065" marR="5080" algn="ctr">
              <a:lnSpc>
                <a:spcPts val="520"/>
              </a:lnSpc>
              <a:spcBef>
                <a:spcPts val="25"/>
              </a:spcBef>
            </a:pPr>
            <a:endParaRPr lang="it-IT" sz="900" spc="25" dirty="0">
              <a:solidFill>
                <a:srgbClr val="0C3258"/>
              </a:solidFill>
              <a:latin typeface="Roboto"/>
              <a:cs typeface="Roboto"/>
            </a:endParaRPr>
          </a:p>
          <a:p>
            <a:pPr algn="ctr"/>
            <a:r>
              <a:rPr lang="it-IT" sz="900" spc="70" dirty="0">
                <a:solidFill>
                  <a:srgbClr val="0C3258"/>
                </a:solidFill>
                <a:latin typeface="Roboto"/>
                <a:cs typeface="Roboto"/>
              </a:rPr>
              <a:t>Obiettivo Specifico 2. Migrazione Legale e Integrazione – Misura di attuazione 2.d) – Ambito di applicazione 2 m) – </a:t>
            </a:r>
          </a:p>
          <a:p>
            <a:pPr algn="ctr"/>
            <a:r>
              <a:rPr lang="it-IT" sz="900" spc="70" dirty="0">
                <a:solidFill>
                  <a:srgbClr val="0C3258"/>
                </a:solidFill>
                <a:latin typeface="Roboto"/>
                <a:cs typeface="Roboto"/>
              </a:rPr>
              <a:t>Intervento a) Capacity building, qualificazione e rafforzamento degli uffici pubblici</a:t>
            </a:r>
            <a:endParaRPr lang="it-IT" sz="900" spc="25" dirty="0">
              <a:solidFill>
                <a:srgbClr val="0C3258"/>
              </a:solidFill>
              <a:latin typeface="Roboto"/>
              <a:cs typeface="Roboto"/>
            </a:endParaRPr>
          </a:p>
          <a:p>
            <a:pPr marL="12065" marR="5080" algn="ctr">
              <a:lnSpc>
                <a:spcPts val="520"/>
              </a:lnSpc>
              <a:spcBef>
                <a:spcPts val="25"/>
              </a:spcBef>
            </a:pPr>
            <a:endParaRPr lang="it-IT" sz="900" spc="25" dirty="0">
              <a:solidFill>
                <a:srgbClr val="0C3258"/>
              </a:solidFill>
              <a:latin typeface="Roboto"/>
              <a:cs typeface="Roboto"/>
            </a:endParaRPr>
          </a:p>
          <a:p>
            <a:pPr marL="12065" marR="5080" algn="ctr">
              <a:lnSpc>
                <a:spcPts val="520"/>
              </a:lnSpc>
              <a:spcBef>
                <a:spcPts val="25"/>
              </a:spcBef>
            </a:pPr>
            <a:endParaRPr sz="900" dirty="0">
              <a:latin typeface="Roboto"/>
              <a:cs typeface="Roboto"/>
            </a:endParaRPr>
          </a:p>
          <a:p>
            <a:pPr algn="ctr">
              <a:lnSpc>
                <a:spcPts val="530"/>
              </a:lnSpc>
            </a:pP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"</a:t>
            </a:r>
            <a:r>
              <a:rPr lang="it-IT" sz="900" b="1" spc="25" dirty="0">
                <a:solidFill>
                  <a:srgbClr val="0C3258"/>
                </a:solidFill>
                <a:latin typeface="Roboto"/>
                <a:cs typeface="Roboto"/>
              </a:rPr>
              <a:t>M.I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.R</a:t>
            </a:r>
            <a:r>
              <a:rPr lang="it-IT" sz="900" b="1" spc="25" dirty="0">
                <a:solidFill>
                  <a:srgbClr val="0C3258"/>
                </a:solidFill>
                <a:latin typeface="Roboto"/>
                <a:cs typeface="Roboto"/>
              </a:rPr>
              <a:t>.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E.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lang="it-IT" sz="900" b="1" spc="70" dirty="0">
                <a:solidFill>
                  <a:srgbClr val="0C3258"/>
                </a:solidFill>
                <a:latin typeface="Roboto"/>
                <a:cs typeface="Roboto"/>
              </a:rPr>
              <a:t>- </a:t>
            </a:r>
            <a:r>
              <a:rPr lang="it-IT" sz="900" spc="70" dirty="0">
                <a:solidFill>
                  <a:srgbClr val="0C3258"/>
                </a:solidFill>
                <a:latin typeface="Roboto"/>
                <a:cs typeface="Roboto"/>
              </a:rPr>
              <a:t>MINORENNI IMMIGRATI RETI TERRITORIAL</a:t>
            </a:r>
            <a:r>
              <a:rPr lang="it-IT" sz="900" b="1" spc="70" dirty="0">
                <a:solidFill>
                  <a:srgbClr val="0C3258"/>
                </a:solidFill>
                <a:latin typeface="Roboto"/>
                <a:cs typeface="Roboto"/>
              </a:rPr>
              <a:t>I</a:t>
            </a:r>
            <a:r>
              <a:rPr sz="900" b="1" spc="30" dirty="0">
                <a:solidFill>
                  <a:srgbClr val="0C3258"/>
                </a:solidFill>
                <a:latin typeface="Roboto"/>
                <a:cs typeface="Roboto"/>
              </a:rPr>
              <a:t>"</a:t>
            </a:r>
            <a:endParaRPr sz="900" dirty="0">
              <a:latin typeface="Roboto"/>
              <a:cs typeface="Roboto"/>
            </a:endParaRPr>
          </a:p>
          <a:p>
            <a:pPr algn="ctr">
              <a:lnSpc>
                <a:spcPts val="530"/>
              </a:lnSpc>
            </a:pPr>
            <a:endParaRPr lang="it-IT" sz="900" spc="20" dirty="0">
              <a:solidFill>
                <a:srgbClr val="0C3258"/>
              </a:solidFill>
              <a:latin typeface="Roboto"/>
              <a:cs typeface="Roboto"/>
            </a:endParaRPr>
          </a:p>
          <a:p>
            <a:pPr algn="ctr">
              <a:lnSpc>
                <a:spcPts val="530"/>
              </a:lnSpc>
            </a:pPr>
            <a:r>
              <a:rPr sz="900" spc="20" dirty="0">
                <a:solidFill>
                  <a:srgbClr val="0C3258"/>
                </a:solidFill>
                <a:latin typeface="Roboto"/>
                <a:cs typeface="Roboto"/>
              </a:rPr>
              <a:t>PROG</a:t>
            </a:r>
            <a:r>
              <a:rPr lang="it-IT" sz="900" spc="2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spc="20" dirty="0">
                <a:solidFill>
                  <a:srgbClr val="0C3258"/>
                </a:solidFill>
                <a:latin typeface="Roboto"/>
                <a:cs typeface="Roboto"/>
              </a:rPr>
              <a:t>-</a:t>
            </a:r>
            <a:r>
              <a:rPr lang="it-IT" sz="900" spc="20" dirty="0">
                <a:solidFill>
                  <a:srgbClr val="0C3258"/>
                </a:solidFill>
                <a:latin typeface="Roboto"/>
                <a:cs typeface="Roboto"/>
              </a:rPr>
              <a:t>125</a:t>
            </a:r>
          </a:p>
          <a:p>
            <a:pPr algn="ctr">
              <a:lnSpc>
                <a:spcPts val="530"/>
              </a:lnSpc>
            </a:pPr>
            <a:endParaRPr lang="it-IT" sz="900" spc="20" dirty="0">
              <a:solidFill>
                <a:srgbClr val="0C3258"/>
              </a:solidFill>
              <a:latin typeface="Roboto"/>
              <a:cs typeface="Roboto"/>
            </a:endParaRPr>
          </a:p>
        </p:txBody>
      </p:sp>
      <p:pic>
        <p:nvPicPr>
          <p:cNvPr id="27" name="object 4">
            <a:extLst>
              <a:ext uri="{FF2B5EF4-FFF2-40B4-BE49-F238E27FC236}">
                <a16:creationId xmlns:a16="http://schemas.microsoft.com/office/drawing/2014/main" xmlns="" id="{1DC82E46-8D12-4D9A-A29E-49FC04BC570F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06460" y="220484"/>
            <a:ext cx="1153449" cy="697476"/>
          </a:xfrm>
          <a:prstGeom prst="rect">
            <a:avLst/>
          </a:prstGeom>
        </p:spPr>
      </p:pic>
      <p:sp>
        <p:nvSpPr>
          <p:cNvPr id="29" name="object 25">
            <a:extLst>
              <a:ext uri="{FF2B5EF4-FFF2-40B4-BE49-F238E27FC236}">
                <a16:creationId xmlns:a16="http://schemas.microsoft.com/office/drawing/2014/main" xmlns="" id="{1D466977-4AEE-49BF-9A04-B0CE84A0404A}"/>
              </a:ext>
            </a:extLst>
          </p:cNvPr>
          <p:cNvSpPr txBox="1"/>
          <p:nvPr/>
        </p:nvSpPr>
        <p:spPr>
          <a:xfrm>
            <a:off x="1559909" y="504098"/>
            <a:ext cx="1794598" cy="390491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47625" marR="5080" indent="-35560">
              <a:spcBef>
                <a:spcPts val="204"/>
              </a:spcBef>
            </a:pPr>
            <a:r>
              <a:rPr lang="it-IT" sz="1100" b="1" spc="20" dirty="0">
                <a:solidFill>
                  <a:srgbClr val="0C3258"/>
                </a:solidFill>
                <a:latin typeface="Trebuchet MS"/>
                <a:cs typeface="Trebuchet MS"/>
              </a:rPr>
              <a:t>Cofinanziato</a:t>
            </a:r>
          </a:p>
          <a:p>
            <a:pPr marL="47625" marR="5080" indent="-35560">
              <a:spcBef>
                <a:spcPts val="204"/>
              </a:spcBef>
            </a:pPr>
            <a:r>
              <a:rPr lang="it-IT" sz="1100" b="1" spc="20" dirty="0">
                <a:solidFill>
                  <a:srgbClr val="0C3258"/>
                </a:solidFill>
                <a:latin typeface="Trebuchet MS"/>
                <a:cs typeface="Trebuchet MS"/>
              </a:rPr>
              <a:t>dall’Unione Europea</a:t>
            </a:r>
            <a:endParaRPr sz="1100" dirty="0">
              <a:latin typeface="Trebuchet MS"/>
              <a:cs typeface="Trebuchet MS"/>
            </a:endParaRPr>
          </a:p>
        </p:txBody>
      </p:sp>
      <p:pic>
        <p:nvPicPr>
          <p:cNvPr id="30" name="object 3">
            <a:extLst>
              <a:ext uri="{FF2B5EF4-FFF2-40B4-BE49-F238E27FC236}">
                <a16:creationId xmlns:a16="http://schemas.microsoft.com/office/drawing/2014/main" xmlns="" id="{47C84053-459B-4699-94DF-D3DC95FEF64A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462408" y="225891"/>
            <a:ext cx="1655920" cy="673948"/>
          </a:xfrm>
          <a:prstGeom prst="rect">
            <a:avLst/>
          </a:prstGeom>
        </p:spPr>
      </p:pic>
      <p:pic>
        <p:nvPicPr>
          <p:cNvPr id="19" name="Picture 6">
            <a:extLst>
              <a:ext uri="{FF2B5EF4-FFF2-40B4-BE49-F238E27FC236}">
                <a16:creationId xmlns:a16="http://schemas.microsoft.com/office/drawing/2014/main" xmlns="" id="{184298DA-B65C-4235-8D3B-B2862983BC49}"/>
              </a:ext>
            </a:extLst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540976" y="336622"/>
            <a:ext cx="1310005" cy="591185"/>
          </a:xfrm>
          <a:prstGeom prst="rect">
            <a:avLst/>
          </a:prstGeom>
        </p:spPr>
      </p:pic>
      <p:sp>
        <p:nvSpPr>
          <p:cNvPr id="21" name="Rettangolo 20"/>
          <p:cNvSpPr/>
          <p:nvPr/>
        </p:nvSpPr>
        <p:spPr>
          <a:xfrm>
            <a:off x="745728" y="2076005"/>
            <a:ext cx="93726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"/>
              </a:rPr>
              <a:t>Sistema di gestione del progetto - Gruppo di lavoro</a:t>
            </a:r>
          </a:p>
          <a:p>
            <a:endParaRPr lang="it-IT" sz="20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badi"/>
            </a:endParaRPr>
          </a:p>
          <a:p>
            <a:r>
              <a:rPr lang="it-IT" sz="2000" b="1" dirty="0">
                <a:solidFill>
                  <a:srgbClr val="002060"/>
                </a:solidFill>
              </a:rPr>
              <a:t>Gruppo di Pilotaggio GP </a:t>
            </a:r>
            <a:r>
              <a:rPr lang="it-IT" sz="2000" dirty="0"/>
              <a:t>- composto dal responsabile di progetto, un referente di CNCA e uno di IPRS, referente del monitoraggio e responsabile della rendicontazione.</a:t>
            </a:r>
          </a:p>
          <a:p>
            <a:r>
              <a:rPr lang="it-IT" sz="2000" b="1" dirty="0">
                <a:solidFill>
                  <a:srgbClr val="002060"/>
                </a:solidFill>
              </a:rPr>
              <a:t>Gruppi Operativi Locali GOL</a:t>
            </a:r>
            <a:r>
              <a:rPr lang="it-IT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"/>
              </a:rPr>
              <a:t>  </a:t>
            </a:r>
            <a:r>
              <a:rPr lang="it-IT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"/>
              </a:rPr>
              <a:t>- </a:t>
            </a:r>
            <a:r>
              <a:rPr lang="it-IT" sz="2000" dirty="0"/>
              <a:t>sette GOL, uno per territorio di sperimentazione.  </a:t>
            </a:r>
          </a:p>
          <a:p>
            <a:r>
              <a:rPr lang="it-IT" sz="2000" dirty="0"/>
              <a:t>Svolgono le attività delle WP 1,3,4 e sono accompagnati da un supervisore </a:t>
            </a:r>
            <a:r>
              <a:rPr lang="it-IT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"/>
              </a:rPr>
              <a:t> </a:t>
            </a:r>
          </a:p>
          <a:p>
            <a:r>
              <a:rPr lang="it-IT" sz="2000" dirty="0"/>
              <a:t>Vengono organizzati degli incontri periodici di confronto e si adotta un sistema interno di comunicazione permanente (sito web, zoom, mailing list, gruppi whatsapp) </a:t>
            </a:r>
          </a:p>
          <a:p>
            <a:r>
              <a:rPr lang="it-IT" sz="2000" b="1" dirty="0">
                <a:solidFill>
                  <a:srgbClr val="002060"/>
                </a:solidFill>
              </a:rPr>
              <a:t>Responsabilità</a:t>
            </a:r>
          </a:p>
          <a:p>
            <a:r>
              <a:rPr lang="it-IT" sz="2000" b="1" dirty="0">
                <a:solidFill>
                  <a:srgbClr val="002060"/>
                </a:solidFill>
              </a:rPr>
              <a:t>WP0 – Fondazione Don Calabria</a:t>
            </a:r>
          </a:p>
          <a:p>
            <a:r>
              <a:rPr lang="it-IT" sz="2000" b="1" dirty="0">
                <a:solidFill>
                  <a:srgbClr val="002060"/>
                </a:solidFill>
              </a:rPr>
              <a:t>WP1 – Fondazione Don Calabria e CNCA</a:t>
            </a:r>
          </a:p>
          <a:p>
            <a:r>
              <a:rPr lang="it-IT" sz="2000" b="1" dirty="0">
                <a:solidFill>
                  <a:srgbClr val="002060"/>
                </a:solidFill>
              </a:rPr>
              <a:t>WP2 – IPRS</a:t>
            </a:r>
          </a:p>
          <a:p>
            <a:r>
              <a:rPr lang="it-IT" sz="2000" b="1" dirty="0">
                <a:solidFill>
                  <a:srgbClr val="002060"/>
                </a:solidFill>
              </a:rPr>
              <a:t>WP3 – Fondazione Don Calabria e CNCA</a:t>
            </a:r>
          </a:p>
          <a:p>
            <a:r>
              <a:rPr lang="it-IT" sz="2000" b="1" dirty="0">
                <a:solidFill>
                  <a:srgbClr val="002060"/>
                </a:solidFill>
              </a:rPr>
              <a:t>WP4 -  IPRS e NNCA</a:t>
            </a:r>
          </a:p>
          <a:p>
            <a:endParaRPr lang="it-IT" sz="2000" dirty="0"/>
          </a:p>
          <a:p>
            <a:endParaRPr lang="it-IT" sz="20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badi"/>
            </a:endParaRPr>
          </a:p>
          <a:p>
            <a:endParaRPr lang="it-IT" sz="20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badi"/>
            </a:endParaRPr>
          </a:p>
          <a:p>
            <a:endParaRPr lang="it-IT" sz="20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badi"/>
            </a:endParaRPr>
          </a:p>
          <a:p>
            <a:r>
              <a:rPr lang="it-IT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"/>
              </a:rPr>
              <a:t> </a:t>
            </a:r>
          </a:p>
        </p:txBody>
      </p:sp>
      <p:pic>
        <p:nvPicPr>
          <p:cNvPr id="12" name="Immagine 11"/>
          <p:cNvPicPr/>
          <p:nvPr/>
        </p:nvPicPr>
        <p:blipFill>
          <a:blip r:embed="rId6" cstate="print">
            <a:extLst>
              <a:ext uri="{28A0092B-C50C-407E-A947-70E740481C1C}">
                <a14:useLocalDpi xmlns:ve="http://schemas.openxmlformats.org/markup-compatibility/2006" xmlns:o="urn:schemas-microsoft-com:office:office" xmlns:m="http://schemas.openxmlformats.org/officeDocument/2006/math" xmlns:v="urn:schemas-microsoft-com:vml" xmlns:wp="http://schemas.openxmlformats.org/drawingml/2006/wordprocessingDrawing" xmlns:w10="urn:schemas-microsoft-com:office:word" xmlns:w="http://schemas.openxmlformats.org/wordprocessingml/2006/main" xmlns:wne="http://schemas.microsoft.com/office/word/2006/wordml" xmlns:xdr="http://schemas.openxmlformats.org/drawingml/2006/spreadsheetDrawing" xmlns:a14="http://schemas.microsoft.com/office/drawing/2010/main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2146300" y="6600825"/>
            <a:ext cx="6867525" cy="747712"/>
          </a:xfrm>
          <a:prstGeom prst="rect">
            <a:avLst/>
          </a:prstGeom>
          <a:noFill/>
          <a:extLst>
            <a:ext uri="{909E8E84-426E-40DD-AFC4-6F175D3DCCD1}">
              <a14:hiddenFill xmlns:ve="http://schemas.openxmlformats.org/markup-compatibility/2006" xmlns:o="urn:schemas-microsoft-com:office:office" xmlns:m="http://schemas.openxmlformats.org/officeDocument/2006/math" xmlns:v="urn:schemas-microsoft-com:vml" xmlns:wp="http://schemas.openxmlformats.org/drawingml/2006/wordprocessingDrawing" xmlns:w10="urn:schemas-microsoft-com:office:word" xmlns:w="http://schemas.openxmlformats.org/wordprocessingml/2006/main" xmlns:wne="http://schemas.microsoft.com/office/word/2006/wordml" xmlns:xdr="http://schemas.openxmlformats.org/drawingml/2006/spreadsheetDrawing" xmlns:a14="http://schemas.microsoft.com/office/drawing/2010/main" xmlns="" xmlns:pic="http://schemas.openxmlformats.org/drawingml/2006/picture" xmlns:lc="http://schemas.openxmlformats.org/drawingml/2006/lockedCanvas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21964786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bject 24">
            <a:extLst>
              <a:ext uri="{FF2B5EF4-FFF2-40B4-BE49-F238E27FC236}">
                <a16:creationId xmlns:a16="http://schemas.microsoft.com/office/drawing/2014/main" xmlns="" id="{59382179-67ED-4644-9642-878334780CF0}"/>
              </a:ext>
            </a:extLst>
          </p:cNvPr>
          <p:cNvSpPr txBox="1"/>
          <p:nvPr/>
        </p:nvSpPr>
        <p:spPr>
          <a:xfrm>
            <a:off x="1755059" y="1183453"/>
            <a:ext cx="7183281" cy="8925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530"/>
              </a:lnSpc>
              <a:spcBef>
                <a:spcPts val="100"/>
              </a:spcBef>
            </a:pP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FONDO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ASILO,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spc="35" dirty="0">
                <a:solidFill>
                  <a:srgbClr val="0C3258"/>
                </a:solidFill>
                <a:latin typeface="Roboto"/>
                <a:cs typeface="Roboto"/>
              </a:rPr>
              <a:t>MIGRAZIONE</a:t>
            </a:r>
            <a:r>
              <a:rPr sz="900" b="1" spc="75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dirty="0">
                <a:solidFill>
                  <a:srgbClr val="0C3258"/>
                </a:solidFill>
                <a:latin typeface="Roboto"/>
                <a:cs typeface="Roboto"/>
              </a:rPr>
              <a:t>E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spc="35" dirty="0">
                <a:solidFill>
                  <a:srgbClr val="0C3258"/>
                </a:solidFill>
                <a:latin typeface="Roboto"/>
                <a:cs typeface="Roboto"/>
              </a:rPr>
              <a:t>INTEGRAZIONE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spc="30" dirty="0">
                <a:solidFill>
                  <a:srgbClr val="0C3258"/>
                </a:solidFill>
                <a:latin typeface="Roboto"/>
                <a:cs typeface="Roboto"/>
              </a:rPr>
              <a:t>(FAMI</a:t>
            </a:r>
            <a:r>
              <a:rPr lang="it-IT" sz="900" b="1" spc="75" dirty="0">
                <a:solidFill>
                  <a:srgbClr val="0C3258"/>
                </a:solidFill>
                <a:latin typeface="Roboto"/>
                <a:cs typeface="Roboto"/>
              </a:rPr>
              <a:t>) 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20</a:t>
            </a:r>
            <a:r>
              <a:rPr lang="it-IT" sz="900" b="1" spc="25" dirty="0">
                <a:solidFill>
                  <a:srgbClr val="0C3258"/>
                </a:solidFill>
                <a:latin typeface="Roboto"/>
                <a:cs typeface="Roboto"/>
              </a:rPr>
              <a:t>2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1-202</a:t>
            </a:r>
            <a:r>
              <a:rPr lang="it-IT" sz="900" b="1" spc="25" dirty="0">
                <a:solidFill>
                  <a:srgbClr val="0C3258"/>
                </a:solidFill>
                <a:latin typeface="Roboto"/>
                <a:cs typeface="Roboto"/>
              </a:rPr>
              <a:t>7</a:t>
            </a:r>
          </a:p>
          <a:p>
            <a:pPr algn="ctr">
              <a:lnSpc>
                <a:spcPts val="530"/>
              </a:lnSpc>
              <a:spcBef>
                <a:spcPts val="100"/>
              </a:spcBef>
            </a:pPr>
            <a:endParaRPr sz="900" dirty="0">
              <a:latin typeface="Roboto"/>
              <a:cs typeface="Roboto"/>
            </a:endParaRPr>
          </a:p>
          <a:p>
            <a:pPr marL="12065" marR="5080" algn="ctr">
              <a:lnSpc>
                <a:spcPts val="520"/>
              </a:lnSpc>
              <a:spcBef>
                <a:spcPts val="25"/>
              </a:spcBef>
            </a:pPr>
            <a:endParaRPr lang="it-IT" sz="900" spc="25" dirty="0">
              <a:solidFill>
                <a:srgbClr val="0C3258"/>
              </a:solidFill>
              <a:latin typeface="Roboto"/>
              <a:cs typeface="Roboto"/>
            </a:endParaRPr>
          </a:p>
          <a:p>
            <a:pPr algn="ctr"/>
            <a:r>
              <a:rPr lang="it-IT" sz="900" spc="70" dirty="0">
                <a:solidFill>
                  <a:srgbClr val="0C3258"/>
                </a:solidFill>
                <a:latin typeface="Roboto"/>
                <a:cs typeface="Roboto"/>
              </a:rPr>
              <a:t>Obiettivo Specifico 2. Migrazione Legale e Integrazione – Misura di attuazione 2.d) – Ambito di applicazione 2 m) – </a:t>
            </a:r>
          </a:p>
          <a:p>
            <a:pPr algn="ctr"/>
            <a:r>
              <a:rPr lang="it-IT" sz="900" spc="70" dirty="0">
                <a:solidFill>
                  <a:srgbClr val="0C3258"/>
                </a:solidFill>
                <a:latin typeface="Roboto"/>
                <a:cs typeface="Roboto"/>
              </a:rPr>
              <a:t>Intervento a) Capacity building, qualificazione e rafforzamento degli uffici pubblici</a:t>
            </a:r>
            <a:endParaRPr lang="it-IT" sz="900" spc="25" dirty="0">
              <a:solidFill>
                <a:srgbClr val="0C3258"/>
              </a:solidFill>
              <a:latin typeface="Roboto"/>
              <a:cs typeface="Roboto"/>
            </a:endParaRPr>
          </a:p>
          <a:p>
            <a:pPr marL="12065" marR="5080" algn="ctr">
              <a:lnSpc>
                <a:spcPts val="520"/>
              </a:lnSpc>
              <a:spcBef>
                <a:spcPts val="25"/>
              </a:spcBef>
            </a:pPr>
            <a:endParaRPr lang="it-IT" sz="900" spc="25" dirty="0">
              <a:solidFill>
                <a:srgbClr val="0C3258"/>
              </a:solidFill>
              <a:latin typeface="Roboto"/>
              <a:cs typeface="Roboto"/>
            </a:endParaRPr>
          </a:p>
          <a:p>
            <a:pPr marL="12065" marR="5080" algn="ctr">
              <a:lnSpc>
                <a:spcPts val="520"/>
              </a:lnSpc>
              <a:spcBef>
                <a:spcPts val="25"/>
              </a:spcBef>
            </a:pPr>
            <a:endParaRPr sz="900" dirty="0">
              <a:latin typeface="Roboto"/>
              <a:cs typeface="Roboto"/>
            </a:endParaRPr>
          </a:p>
          <a:p>
            <a:pPr algn="ctr">
              <a:lnSpc>
                <a:spcPts val="530"/>
              </a:lnSpc>
            </a:pP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"</a:t>
            </a:r>
            <a:r>
              <a:rPr lang="it-IT" sz="900" b="1" spc="25" dirty="0">
                <a:solidFill>
                  <a:srgbClr val="0C3258"/>
                </a:solidFill>
                <a:latin typeface="Roboto"/>
                <a:cs typeface="Roboto"/>
              </a:rPr>
              <a:t>M.I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.R</a:t>
            </a:r>
            <a:r>
              <a:rPr lang="it-IT" sz="900" b="1" spc="25" dirty="0">
                <a:solidFill>
                  <a:srgbClr val="0C3258"/>
                </a:solidFill>
                <a:latin typeface="Roboto"/>
                <a:cs typeface="Roboto"/>
              </a:rPr>
              <a:t>.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E.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lang="it-IT" sz="900" b="1" spc="70" dirty="0">
                <a:solidFill>
                  <a:srgbClr val="0C3258"/>
                </a:solidFill>
                <a:latin typeface="Roboto"/>
                <a:cs typeface="Roboto"/>
              </a:rPr>
              <a:t>- </a:t>
            </a:r>
            <a:r>
              <a:rPr lang="it-IT" sz="900" spc="70" dirty="0">
                <a:solidFill>
                  <a:srgbClr val="0C3258"/>
                </a:solidFill>
                <a:latin typeface="Roboto"/>
                <a:cs typeface="Roboto"/>
              </a:rPr>
              <a:t>MINORENNI IMMIGRATI RETI TERRITORIAL</a:t>
            </a:r>
            <a:r>
              <a:rPr lang="it-IT" sz="900" b="1" spc="70" dirty="0">
                <a:solidFill>
                  <a:srgbClr val="0C3258"/>
                </a:solidFill>
                <a:latin typeface="Roboto"/>
                <a:cs typeface="Roboto"/>
              </a:rPr>
              <a:t>I</a:t>
            </a:r>
            <a:r>
              <a:rPr sz="900" b="1" spc="30" dirty="0">
                <a:solidFill>
                  <a:srgbClr val="0C3258"/>
                </a:solidFill>
                <a:latin typeface="Roboto"/>
                <a:cs typeface="Roboto"/>
              </a:rPr>
              <a:t>"</a:t>
            </a:r>
            <a:endParaRPr sz="900" dirty="0">
              <a:latin typeface="Roboto"/>
              <a:cs typeface="Roboto"/>
            </a:endParaRPr>
          </a:p>
          <a:p>
            <a:pPr algn="ctr">
              <a:lnSpc>
                <a:spcPts val="530"/>
              </a:lnSpc>
            </a:pPr>
            <a:endParaRPr lang="it-IT" sz="900" spc="20" dirty="0">
              <a:solidFill>
                <a:srgbClr val="0C3258"/>
              </a:solidFill>
              <a:latin typeface="Roboto"/>
              <a:cs typeface="Roboto"/>
            </a:endParaRPr>
          </a:p>
          <a:p>
            <a:pPr algn="ctr">
              <a:lnSpc>
                <a:spcPts val="530"/>
              </a:lnSpc>
            </a:pPr>
            <a:r>
              <a:rPr sz="900" spc="20" dirty="0">
                <a:solidFill>
                  <a:srgbClr val="0C3258"/>
                </a:solidFill>
                <a:latin typeface="Roboto"/>
                <a:cs typeface="Roboto"/>
              </a:rPr>
              <a:t>PROG</a:t>
            </a:r>
            <a:r>
              <a:rPr lang="it-IT" sz="900" spc="2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spc="20" dirty="0">
                <a:solidFill>
                  <a:srgbClr val="0C3258"/>
                </a:solidFill>
                <a:latin typeface="Roboto"/>
                <a:cs typeface="Roboto"/>
              </a:rPr>
              <a:t>-</a:t>
            </a:r>
            <a:r>
              <a:rPr lang="it-IT" sz="900" spc="20" dirty="0">
                <a:solidFill>
                  <a:srgbClr val="0C3258"/>
                </a:solidFill>
                <a:latin typeface="Roboto"/>
                <a:cs typeface="Roboto"/>
              </a:rPr>
              <a:t>125</a:t>
            </a:r>
          </a:p>
          <a:p>
            <a:pPr algn="ctr">
              <a:lnSpc>
                <a:spcPts val="530"/>
              </a:lnSpc>
            </a:pPr>
            <a:endParaRPr lang="it-IT" sz="900" spc="20" dirty="0">
              <a:solidFill>
                <a:srgbClr val="0C3258"/>
              </a:solidFill>
              <a:latin typeface="Roboto"/>
              <a:cs typeface="Roboto"/>
            </a:endParaRPr>
          </a:p>
        </p:txBody>
      </p:sp>
      <p:pic>
        <p:nvPicPr>
          <p:cNvPr id="27" name="object 4">
            <a:extLst>
              <a:ext uri="{FF2B5EF4-FFF2-40B4-BE49-F238E27FC236}">
                <a16:creationId xmlns:a16="http://schemas.microsoft.com/office/drawing/2014/main" xmlns="" id="{1DC82E46-8D12-4D9A-A29E-49FC04BC570F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06460" y="220484"/>
            <a:ext cx="1153449" cy="697476"/>
          </a:xfrm>
          <a:prstGeom prst="rect">
            <a:avLst/>
          </a:prstGeom>
        </p:spPr>
      </p:pic>
      <p:sp>
        <p:nvSpPr>
          <p:cNvPr id="29" name="object 25">
            <a:extLst>
              <a:ext uri="{FF2B5EF4-FFF2-40B4-BE49-F238E27FC236}">
                <a16:creationId xmlns:a16="http://schemas.microsoft.com/office/drawing/2014/main" xmlns="" id="{1D466977-4AEE-49BF-9A04-B0CE84A0404A}"/>
              </a:ext>
            </a:extLst>
          </p:cNvPr>
          <p:cNvSpPr txBox="1"/>
          <p:nvPr/>
        </p:nvSpPr>
        <p:spPr>
          <a:xfrm>
            <a:off x="1559909" y="504098"/>
            <a:ext cx="1794598" cy="390491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47625" marR="5080" indent="-35560">
              <a:spcBef>
                <a:spcPts val="204"/>
              </a:spcBef>
            </a:pPr>
            <a:r>
              <a:rPr lang="it-IT" sz="1100" b="1" spc="20" dirty="0">
                <a:solidFill>
                  <a:srgbClr val="0C3258"/>
                </a:solidFill>
                <a:latin typeface="Trebuchet MS"/>
                <a:cs typeface="Trebuchet MS"/>
              </a:rPr>
              <a:t>Cofinanziato</a:t>
            </a:r>
          </a:p>
          <a:p>
            <a:pPr marL="47625" marR="5080" indent="-35560">
              <a:spcBef>
                <a:spcPts val="204"/>
              </a:spcBef>
            </a:pPr>
            <a:r>
              <a:rPr lang="it-IT" sz="1100" b="1" spc="20" dirty="0">
                <a:solidFill>
                  <a:srgbClr val="0C3258"/>
                </a:solidFill>
                <a:latin typeface="Trebuchet MS"/>
                <a:cs typeface="Trebuchet MS"/>
              </a:rPr>
              <a:t>dall’Unione Europea</a:t>
            </a:r>
            <a:endParaRPr sz="1100" dirty="0">
              <a:latin typeface="Trebuchet MS"/>
              <a:cs typeface="Trebuchet MS"/>
            </a:endParaRPr>
          </a:p>
        </p:txBody>
      </p:sp>
      <p:pic>
        <p:nvPicPr>
          <p:cNvPr id="30" name="object 3">
            <a:extLst>
              <a:ext uri="{FF2B5EF4-FFF2-40B4-BE49-F238E27FC236}">
                <a16:creationId xmlns:a16="http://schemas.microsoft.com/office/drawing/2014/main" xmlns="" id="{47C84053-459B-4699-94DF-D3DC95FEF64A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462408" y="225891"/>
            <a:ext cx="1655920" cy="673948"/>
          </a:xfrm>
          <a:prstGeom prst="rect">
            <a:avLst/>
          </a:prstGeom>
        </p:spPr>
      </p:pic>
      <p:pic>
        <p:nvPicPr>
          <p:cNvPr id="19" name="Picture 6">
            <a:extLst>
              <a:ext uri="{FF2B5EF4-FFF2-40B4-BE49-F238E27FC236}">
                <a16:creationId xmlns:a16="http://schemas.microsoft.com/office/drawing/2014/main" xmlns="" id="{184298DA-B65C-4235-8D3B-B2862983BC49}"/>
              </a:ext>
            </a:extLst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540976" y="336622"/>
            <a:ext cx="1310005" cy="591185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xmlns="" id="{EDD87971-1813-6C67-377B-05ADA63EFA5B}"/>
              </a:ext>
            </a:extLst>
          </p:cNvPr>
          <p:cNvSpPr txBox="1"/>
          <p:nvPr/>
        </p:nvSpPr>
        <p:spPr>
          <a:xfrm>
            <a:off x="2146300" y="2134545"/>
            <a:ext cx="6858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"/>
              </a:rPr>
              <a:t>MONITORAGGIO E RENDICONTAZIONE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xmlns="" id="{8CD06BC4-E0AB-924A-7EFD-62A4792E4197}"/>
              </a:ext>
            </a:extLst>
          </p:cNvPr>
          <p:cNvSpPr txBox="1"/>
          <p:nvPr/>
        </p:nvSpPr>
        <p:spPr>
          <a:xfrm>
            <a:off x="317500" y="2638425"/>
            <a:ext cx="4564379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endParaRPr lang="it-IT" sz="18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badi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it-IT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"/>
              </a:rPr>
              <a:t>VADEMECUM (entro il mese di luglio) </a:t>
            </a:r>
          </a:p>
          <a:p>
            <a:pPr marL="985838" indent="-285750">
              <a:buFont typeface="Wingdings" panose="05000000000000000000" pitchFamily="2" charset="2"/>
              <a:buChar char="Ø"/>
            </a:pPr>
            <a:r>
              <a:rPr lang="it-IT" dirty="0" err="1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"/>
              </a:rPr>
              <a:t>Gdrive</a:t>
            </a:r>
            <a:endParaRPr lang="it-IT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badi"/>
            </a:endParaRPr>
          </a:p>
          <a:p>
            <a:pPr marL="985838" indent="-285750">
              <a:buFont typeface="Wingdings" panose="05000000000000000000" pitchFamily="2" charset="2"/>
              <a:buChar char="Ø"/>
            </a:pPr>
            <a:r>
              <a:rPr lang="it-IT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"/>
              </a:rPr>
              <a:t>Data Base operatori</a:t>
            </a:r>
          </a:p>
          <a:p>
            <a:pPr marL="985838" indent="-285750">
              <a:buFont typeface="Wingdings" panose="05000000000000000000" pitchFamily="2" charset="2"/>
              <a:buChar char="Ø"/>
            </a:pPr>
            <a:r>
              <a:rPr lang="it-IT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"/>
              </a:rPr>
              <a:t>Cartelle per territori</a:t>
            </a:r>
          </a:p>
          <a:p>
            <a:pPr marL="1341438" indent="-285750">
              <a:buFont typeface="Wingdings" panose="05000000000000000000" pitchFamily="2" charset="2"/>
              <a:buChar char="Ø"/>
            </a:pPr>
            <a:r>
              <a:rPr lang="it-IT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"/>
              </a:rPr>
              <a:t>Monitoraggio </a:t>
            </a:r>
          </a:p>
          <a:p>
            <a:pPr marL="1341438" indent="-285750">
              <a:buFont typeface="Wingdings" panose="05000000000000000000" pitchFamily="2" charset="2"/>
              <a:buChar char="Ø"/>
            </a:pPr>
            <a:r>
              <a:rPr lang="it-IT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"/>
              </a:rPr>
              <a:t>Rendicontazione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it-IT" sz="18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badi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xmlns="" id="{6491022D-DB74-9161-2515-6A28645E9552}"/>
              </a:ext>
            </a:extLst>
          </p:cNvPr>
          <p:cNvSpPr txBox="1"/>
          <p:nvPr/>
        </p:nvSpPr>
        <p:spPr>
          <a:xfrm>
            <a:off x="5044440" y="2696430"/>
            <a:ext cx="548640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85838" indent="-285750">
              <a:buFont typeface="Wingdings" panose="05000000000000000000" pitchFamily="2" charset="2"/>
              <a:buChar char="q"/>
            </a:pPr>
            <a:r>
              <a:rPr lang="it-IT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"/>
              </a:rPr>
              <a:t>REPORTISTICA</a:t>
            </a:r>
          </a:p>
          <a:p>
            <a:pPr marL="1706563" indent="-285750">
              <a:buFont typeface="Wingdings" panose="05000000000000000000" pitchFamily="2" charset="2"/>
              <a:buChar char="Ø"/>
            </a:pPr>
            <a:r>
              <a:rPr lang="it-IT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"/>
              </a:rPr>
              <a:t>Schede attività con registro presenze dei destinatari</a:t>
            </a:r>
          </a:p>
          <a:p>
            <a:pPr marL="1706563" indent="-285750">
              <a:buFont typeface="Wingdings" panose="05000000000000000000" pitchFamily="2" charset="2"/>
              <a:buChar char="Ø"/>
            </a:pPr>
            <a:r>
              <a:rPr lang="it-IT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"/>
              </a:rPr>
              <a:t>Schede Operatori pubblici e privati</a:t>
            </a:r>
          </a:p>
          <a:p>
            <a:pPr marL="1706563" indent="-285750">
              <a:buFont typeface="Wingdings" panose="05000000000000000000" pitchFamily="2" charset="2"/>
              <a:buChar char="Ø"/>
            </a:pPr>
            <a:r>
              <a:rPr lang="it-IT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"/>
              </a:rPr>
              <a:t>Schede Cittadini Paesi Terzi</a:t>
            </a:r>
          </a:p>
          <a:p>
            <a:pPr marL="1706563" indent="-285750">
              <a:buFont typeface="Wingdings" panose="05000000000000000000" pitchFamily="2" charset="2"/>
              <a:buChar char="Ø"/>
            </a:pPr>
            <a:r>
              <a:rPr lang="it-IT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"/>
              </a:rPr>
              <a:t>Scheda trimestrale per territori</a:t>
            </a:r>
          </a:p>
          <a:p>
            <a:pPr marL="1706563" indent="-285750">
              <a:buFont typeface="Wingdings" panose="05000000000000000000" pitchFamily="2" charset="2"/>
              <a:buChar char="Ø"/>
            </a:pPr>
            <a:r>
              <a:rPr lang="it-IT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"/>
              </a:rPr>
              <a:t>Timesheet degli operatori</a:t>
            </a:r>
          </a:p>
          <a:p>
            <a:pPr marL="1706563" indent="-285750">
              <a:buFont typeface="Wingdings" panose="05000000000000000000" pitchFamily="2" charset="2"/>
              <a:buChar char="Ø"/>
            </a:pPr>
            <a:r>
              <a:rPr lang="it-IT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"/>
              </a:rPr>
              <a:t>Documentazione amministrativa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xmlns="" id="{2E47EC2B-4767-61D7-B846-CED18F47007B}"/>
              </a:ext>
            </a:extLst>
          </p:cNvPr>
          <p:cNvSpPr txBox="1"/>
          <p:nvPr/>
        </p:nvSpPr>
        <p:spPr>
          <a:xfrm>
            <a:off x="2740660" y="5111551"/>
            <a:ext cx="534924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"/>
              </a:rPr>
              <a:t>SCADENZE TRIMESTRALE</a:t>
            </a:r>
          </a:p>
          <a:p>
            <a:pPr algn="ctr"/>
            <a:r>
              <a:rPr lang="it-IT" sz="28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"/>
              </a:rPr>
              <a:t>I° monitoraggio al 30.09.2024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xmlns="" id="{A5AF8FE1-92F5-C842-4FF4-E2A2EFA550B8}"/>
              </a:ext>
            </a:extLst>
          </p:cNvPr>
          <p:cNvSpPr txBox="1"/>
          <p:nvPr/>
        </p:nvSpPr>
        <p:spPr>
          <a:xfrm>
            <a:off x="248920" y="6194731"/>
            <a:ext cx="517397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"/>
              </a:rPr>
              <a:t>monitoraggioarea@doncalabriaeuropa.org</a:t>
            </a:r>
          </a:p>
        </p:txBody>
      </p:sp>
      <p:pic>
        <p:nvPicPr>
          <p:cNvPr id="16" name="Immagine 15"/>
          <p:cNvPicPr/>
          <p:nvPr/>
        </p:nvPicPr>
        <p:blipFill>
          <a:blip r:embed="rId6" cstate="print">
            <a:extLst>
              <a:ext uri="{28A0092B-C50C-407E-A947-70E740481C1C}">
                <a14:useLocalDpi xmlns:ve="http://schemas.openxmlformats.org/markup-compatibility/2006" xmlns:o="urn:schemas-microsoft-com:office:office" xmlns:m="http://schemas.openxmlformats.org/officeDocument/2006/math" xmlns:v="urn:schemas-microsoft-com:vml" xmlns:wp="http://schemas.openxmlformats.org/drawingml/2006/wordprocessingDrawing" xmlns:w10="urn:schemas-microsoft-com:office:word" xmlns:w="http://schemas.openxmlformats.org/wordprocessingml/2006/main" xmlns:wne="http://schemas.microsoft.com/office/word/2006/wordml" xmlns:xdr="http://schemas.openxmlformats.org/drawingml/2006/spreadsheetDrawing" xmlns:a14="http://schemas.microsoft.com/office/drawing/2010/main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2070100" y="6524625"/>
            <a:ext cx="6867525" cy="823912"/>
          </a:xfrm>
          <a:prstGeom prst="rect">
            <a:avLst/>
          </a:prstGeom>
          <a:noFill/>
          <a:extLst>
            <a:ext uri="{909E8E84-426E-40DD-AFC4-6F175D3DCCD1}">
              <a14:hiddenFill xmlns:ve="http://schemas.openxmlformats.org/markup-compatibility/2006" xmlns:o="urn:schemas-microsoft-com:office:office" xmlns:m="http://schemas.openxmlformats.org/officeDocument/2006/math" xmlns:v="urn:schemas-microsoft-com:vml" xmlns:wp="http://schemas.openxmlformats.org/drawingml/2006/wordprocessingDrawing" xmlns:w10="urn:schemas-microsoft-com:office:word" xmlns:w="http://schemas.openxmlformats.org/wordprocessingml/2006/main" xmlns:wne="http://schemas.microsoft.com/office/word/2006/wordml" xmlns:xdr="http://schemas.openxmlformats.org/drawingml/2006/spreadsheetDrawing" xmlns:a14="http://schemas.microsoft.com/office/drawing/2010/main" xmlns="" xmlns:pic="http://schemas.openxmlformats.org/drawingml/2006/picture" xmlns:lc="http://schemas.openxmlformats.org/drawingml/2006/lockedCanvas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768457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bject 24">
            <a:extLst>
              <a:ext uri="{FF2B5EF4-FFF2-40B4-BE49-F238E27FC236}">
                <a16:creationId xmlns:a16="http://schemas.microsoft.com/office/drawing/2014/main" xmlns="" id="{59382179-67ED-4644-9642-878334780CF0}"/>
              </a:ext>
            </a:extLst>
          </p:cNvPr>
          <p:cNvSpPr txBox="1"/>
          <p:nvPr/>
        </p:nvSpPr>
        <p:spPr>
          <a:xfrm>
            <a:off x="1755059" y="1183453"/>
            <a:ext cx="7183281" cy="8925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530"/>
              </a:lnSpc>
              <a:spcBef>
                <a:spcPts val="100"/>
              </a:spcBef>
            </a:pP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FONDO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ASILO,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spc="35" dirty="0">
                <a:solidFill>
                  <a:srgbClr val="0C3258"/>
                </a:solidFill>
                <a:latin typeface="Roboto"/>
                <a:cs typeface="Roboto"/>
              </a:rPr>
              <a:t>MIGRAZIONE</a:t>
            </a:r>
            <a:r>
              <a:rPr sz="900" b="1" spc="75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dirty="0">
                <a:solidFill>
                  <a:srgbClr val="0C3258"/>
                </a:solidFill>
                <a:latin typeface="Roboto"/>
                <a:cs typeface="Roboto"/>
              </a:rPr>
              <a:t>E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spc="35" dirty="0">
                <a:solidFill>
                  <a:srgbClr val="0C3258"/>
                </a:solidFill>
                <a:latin typeface="Roboto"/>
                <a:cs typeface="Roboto"/>
              </a:rPr>
              <a:t>INTEGRAZIONE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spc="30" dirty="0">
                <a:solidFill>
                  <a:srgbClr val="0C3258"/>
                </a:solidFill>
                <a:latin typeface="Roboto"/>
                <a:cs typeface="Roboto"/>
              </a:rPr>
              <a:t>(FAMI</a:t>
            </a:r>
            <a:r>
              <a:rPr lang="it-IT" sz="900" b="1" spc="75" dirty="0">
                <a:solidFill>
                  <a:srgbClr val="0C3258"/>
                </a:solidFill>
                <a:latin typeface="Roboto"/>
                <a:cs typeface="Roboto"/>
              </a:rPr>
              <a:t>) 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20</a:t>
            </a:r>
            <a:r>
              <a:rPr lang="it-IT" sz="900" b="1" spc="25" dirty="0">
                <a:solidFill>
                  <a:srgbClr val="0C3258"/>
                </a:solidFill>
                <a:latin typeface="Roboto"/>
                <a:cs typeface="Roboto"/>
              </a:rPr>
              <a:t>2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1-202</a:t>
            </a:r>
            <a:r>
              <a:rPr lang="it-IT" sz="900" b="1" spc="25" dirty="0">
                <a:solidFill>
                  <a:srgbClr val="0C3258"/>
                </a:solidFill>
                <a:latin typeface="Roboto"/>
                <a:cs typeface="Roboto"/>
              </a:rPr>
              <a:t>7</a:t>
            </a:r>
          </a:p>
          <a:p>
            <a:pPr algn="ctr">
              <a:lnSpc>
                <a:spcPts val="530"/>
              </a:lnSpc>
              <a:spcBef>
                <a:spcPts val="100"/>
              </a:spcBef>
            </a:pPr>
            <a:endParaRPr sz="900" dirty="0">
              <a:latin typeface="Roboto"/>
              <a:cs typeface="Roboto"/>
            </a:endParaRPr>
          </a:p>
          <a:p>
            <a:pPr marL="12065" marR="5080" algn="ctr">
              <a:lnSpc>
                <a:spcPts val="520"/>
              </a:lnSpc>
              <a:spcBef>
                <a:spcPts val="25"/>
              </a:spcBef>
            </a:pPr>
            <a:endParaRPr lang="it-IT" sz="900" spc="25" dirty="0">
              <a:solidFill>
                <a:srgbClr val="0C3258"/>
              </a:solidFill>
              <a:latin typeface="Roboto"/>
              <a:cs typeface="Roboto"/>
            </a:endParaRPr>
          </a:p>
          <a:p>
            <a:pPr algn="ctr"/>
            <a:r>
              <a:rPr lang="it-IT" sz="900" spc="70" dirty="0">
                <a:solidFill>
                  <a:srgbClr val="0C3258"/>
                </a:solidFill>
                <a:latin typeface="Roboto"/>
                <a:cs typeface="Roboto"/>
              </a:rPr>
              <a:t>Obiettivo Specifico 2. Migrazione Legale e Integrazione – Misura di attuazione 2.d) – Ambito di applicazione 2 m) – </a:t>
            </a:r>
          </a:p>
          <a:p>
            <a:pPr algn="ctr"/>
            <a:r>
              <a:rPr lang="it-IT" sz="900" spc="70" dirty="0">
                <a:solidFill>
                  <a:srgbClr val="0C3258"/>
                </a:solidFill>
                <a:latin typeface="Roboto"/>
                <a:cs typeface="Roboto"/>
              </a:rPr>
              <a:t>Intervento a) Capacity building, qualificazione e rafforzamento degli uffici pubblici</a:t>
            </a:r>
            <a:endParaRPr lang="it-IT" sz="900" spc="25" dirty="0">
              <a:solidFill>
                <a:srgbClr val="0C3258"/>
              </a:solidFill>
              <a:latin typeface="Roboto"/>
              <a:cs typeface="Roboto"/>
            </a:endParaRPr>
          </a:p>
          <a:p>
            <a:pPr marL="12065" marR="5080" algn="ctr">
              <a:lnSpc>
                <a:spcPts val="520"/>
              </a:lnSpc>
              <a:spcBef>
                <a:spcPts val="25"/>
              </a:spcBef>
            </a:pPr>
            <a:endParaRPr lang="it-IT" sz="900" spc="25" dirty="0">
              <a:solidFill>
                <a:srgbClr val="0C3258"/>
              </a:solidFill>
              <a:latin typeface="Roboto"/>
              <a:cs typeface="Roboto"/>
            </a:endParaRPr>
          </a:p>
          <a:p>
            <a:pPr marL="12065" marR="5080" algn="ctr">
              <a:lnSpc>
                <a:spcPts val="520"/>
              </a:lnSpc>
              <a:spcBef>
                <a:spcPts val="25"/>
              </a:spcBef>
            </a:pPr>
            <a:endParaRPr sz="900" dirty="0">
              <a:latin typeface="Roboto"/>
              <a:cs typeface="Roboto"/>
            </a:endParaRPr>
          </a:p>
          <a:p>
            <a:pPr algn="ctr">
              <a:lnSpc>
                <a:spcPts val="530"/>
              </a:lnSpc>
            </a:pP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"</a:t>
            </a:r>
            <a:r>
              <a:rPr lang="it-IT" sz="900" b="1" spc="25" dirty="0">
                <a:solidFill>
                  <a:srgbClr val="0C3258"/>
                </a:solidFill>
                <a:latin typeface="Roboto"/>
                <a:cs typeface="Roboto"/>
              </a:rPr>
              <a:t>M.I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.R</a:t>
            </a:r>
            <a:r>
              <a:rPr lang="it-IT" sz="900" b="1" spc="25" dirty="0">
                <a:solidFill>
                  <a:srgbClr val="0C3258"/>
                </a:solidFill>
                <a:latin typeface="Roboto"/>
                <a:cs typeface="Roboto"/>
              </a:rPr>
              <a:t>.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E.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lang="it-IT" sz="900" b="1" spc="70" dirty="0">
                <a:solidFill>
                  <a:srgbClr val="0C3258"/>
                </a:solidFill>
                <a:latin typeface="Roboto"/>
                <a:cs typeface="Roboto"/>
              </a:rPr>
              <a:t>- </a:t>
            </a:r>
            <a:r>
              <a:rPr lang="it-IT" sz="900" spc="70" dirty="0">
                <a:solidFill>
                  <a:srgbClr val="0C3258"/>
                </a:solidFill>
                <a:latin typeface="Roboto"/>
                <a:cs typeface="Roboto"/>
              </a:rPr>
              <a:t>MINORENNI IMMIGRATI RETI TERRITORIAL</a:t>
            </a:r>
            <a:r>
              <a:rPr lang="it-IT" sz="900" b="1" spc="70" dirty="0">
                <a:solidFill>
                  <a:srgbClr val="0C3258"/>
                </a:solidFill>
                <a:latin typeface="Roboto"/>
                <a:cs typeface="Roboto"/>
              </a:rPr>
              <a:t>I</a:t>
            </a:r>
            <a:r>
              <a:rPr sz="900" b="1" spc="30" dirty="0">
                <a:solidFill>
                  <a:srgbClr val="0C3258"/>
                </a:solidFill>
                <a:latin typeface="Roboto"/>
                <a:cs typeface="Roboto"/>
              </a:rPr>
              <a:t>"</a:t>
            </a:r>
            <a:endParaRPr sz="900" dirty="0">
              <a:latin typeface="Roboto"/>
              <a:cs typeface="Roboto"/>
            </a:endParaRPr>
          </a:p>
          <a:p>
            <a:pPr algn="ctr">
              <a:lnSpc>
                <a:spcPts val="530"/>
              </a:lnSpc>
            </a:pPr>
            <a:endParaRPr lang="it-IT" sz="900" spc="20" dirty="0">
              <a:solidFill>
                <a:srgbClr val="0C3258"/>
              </a:solidFill>
              <a:latin typeface="Roboto"/>
              <a:cs typeface="Roboto"/>
            </a:endParaRPr>
          </a:p>
          <a:p>
            <a:pPr algn="ctr">
              <a:lnSpc>
                <a:spcPts val="530"/>
              </a:lnSpc>
            </a:pPr>
            <a:r>
              <a:rPr sz="900" spc="20" dirty="0">
                <a:solidFill>
                  <a:srgbClr val="0C3258"/>
                </a:solidFill>
                <a:latin typeface="Roboto"/>
                <a:cs typeface="Roboto"/>
              </a:rPr>
              <a:t>PROG</a:t>
            </a:r>
            <a:r>
              <a:rPr lang="it-IT" sz="900" spc="2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spc="20" dirty="0">
                <a:solidFill>
                  <a:srgbClr val="0C3258"/>
                </a:solidFill>
                <a:latin typeface="Roboto"/>
                <a:cs typeface="Roboto"/>
              </a:rPr>
              <a:t>-</a:t>
            </a:r>
            <a:r>
              <a:rPr lang="it-IT" sz="900" spc="20" dirty="0">
                <a:solidFill>
                  <a:srgbClr val="0C3258"/>
                </a:solidFill>
                <a:latin typeface="Roboto"/>
                <a:cs typeface="Roboto"/>
              </a:rPr>
              <a:t>125</a:t>
            </a:r>
          </a:p>
          <a:p>
            <a:pPr algn="ctr">
              <a:lnSpc>
                <a:spcPts val="530"/>
              </a:lnSpc>
            </a:pPr>
            <a:endParaRPr lang="it-IT" sz="900" spc="20" dirty="0">
              <a:solidFill>
                <a:srgbClr val="0C3258"/>
              </a:solidFill>
              <a:latin typeface="Roboto"/>
              <a:cs typeface="Roboto"/>
            </a:endParaRPr>
          </a:p>
        </p:txBody>
      </p:sp>
      <p:pic>
        <p:nvPicPr>
          <p:cNvPr id="27" name="object 4">
            <a:extLst>
              <a:ext uri="{FF2B5EF4-FFF2-40B4-BE49-F238E27FC236}">
                <a16:creationId xmlns:a16="http://schemas.microsoft.com/office/drawing/2014/main" xmlns="" id="{1DC82E46-8D12-4D9A-A29E-49FC04BC570F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06460" y="220484"/>
            <a:ext cx="1153449" cy="697476"/>
          </a:xfrm>
          <a:prstGeom prst="rect">
            <a:avLst/>
          </a:prstGeom>
        </p:spPr>
      </p:pic>
      <p:sp>
        <p:nvSpPr>
          <p:cNvPr id="29" name="object 25">
            <a:extLst>
              <a:ext uri="{FF2B5EF4-FFF2-40B4-BE49-F238E27FC236}">
                <a16:creationId xmlns:a16="http://schemas.microsoft.com/office/drawing/2014/main" xmlns="" id="{1D466977-4AEE-49BF-9A04-B0CE84A0404A}"/>
              </a:ext>
            </a:extLst>
          </p:cNvPr>
          <p:cNvSpPr txBox="1"/>
          <p:nvPr/>
        </p:nvSpPr>
        <p:spPr>
          <a:xfrm>
            <a:off x="1559909" y="504098"/>
            <a:ext cx="1794598" cy="390491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47625" marR="5080" indent="-35560">
              <a:spcBef>
                <a:spcPts val="204"/>
              </a:spcBef>
            </a:pPr>
            <a:r>
              <a:rPr lang="it-IT" sz="1100" b="1" spc="20" dirty="0">
                <a:solidFill>
                  <a:srgbClr val="0C3258"/>
                </a:solidFill>
                <a:latin typeface="Trebuchet MS"/>
                <a:cs typeface="Trebuchet MS"/>
              </a:rPr>
              <a:t>Cofinanziato</a:t>
            </a:r>
          </a:p>
          <a:p>
            <a:pPr marL="47625" marR="5080" indent="-35560">
              <a:spcBef>
                <a:spcPts val="204"/>
              </a:spcBef>
            </a:pPr>
            <a:r>
              <a:rPr lang="it-IT" sz="1100" b="1" spc="20" dirty="0">
                <a:solidFill>
                  <a:srgbClr val="0C3258"/>
                </a:solidFill>
                <a:latin typeface="Trebuchet MS"/>
                <a:cs typeface="Trebuchet MS"/>
              </a:rPr>
              <a:t>dall’Unione Europea</a:t>
            </a:r>
            <a:endParaRPr sz="1100" dirty="0">
              <a:latin typeface="Trebuchet MS"/>
              <a:cs typeface="Trebuchet MS"/>
            </a:endParaRPr>
          </a:p>
        </p:txBody>
      </p:sp>
      <p:pic>
        <p:nvPicPr>
          <p:cNvPr id="30" name="object 3">
            <a:extLst>
              <a:ext uri="{FF2B5EF4-FFF2-40B4-BE49-F238E27FC236}">
                <a16:creationId xmlns:a16="http://schemas.microsoft.com/office/drawing/2014/main" xmlns="" id="{47C84053-459B-4699-94DF-D3DC95FEF64A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462408" y="225891"/>
            <a:ext cx="1655920" cy="673948"/>
          </a:xfrm>
          <a:prstGeom prst="rect">
            <a:avLst/>
          </a:prstGeom>
        </p:spPr>
      </p:pic>
      <p:pic>
        <p:nvPicPr>
          <p:cNvPr id="19" name="Picture 6">
            <a:extLst>
              <a:ext uri="{FF2B5EF4-FFF2-40B4-BE49-F238E27FC236}">
                <a16:creationId xmlns:a16="http://schemas.microsoft.com/office/drawing/2014/main" xmlns="" id="{184298DA-B65C-4235-8D3B-B2862983BC49}"/>
              </a:ext>
            </a:extLst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540976" y="336622"/>
            <a:ext cx="1310005" cy="591185"/>
          </a:xfrm>
          <a:prstGeom prst="rect">
            <a:avLst/>
          </a:prstGeom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xmlns="" id="{EF44D7CE-5547-A752-6C10-A33E1C622547}"/>
              </a:ext>
            </a:extLst>
          </p:cNvPr>
          <p:cNvSpPr txBox="1"/>
          <p:nvPr/>
        </p:nvSpPr>
        <p:spPr>
          <a:xfrm>
            <a:off x="250221" y="1891895"/>
            <a:ext cx="3191479" cy="6771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it-IT" sz="14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ctr"/>
            <a:r>
              <a:rPr lang="it-IT" b="1" i="0" u="none" strike="noStrike" baseline="0" dirty="0">
                <a:solidFill>
                  <a:schemeClr val="tx2">
                    <a:lumMod val="60000"/>
                    <a:lumOff val="40000"/>
                  </a:schemeClr>
                </a:solidFill>
                <a:latin typeface="Abadi" panose="020B0604020104020204" pitchFamily="34" charset="0"/>
                <a:ea typeface="STKaiti" panose="020B0503020204020204" pitchFamily="2" charset="-122"/>
              </a:rPr>
              <a:t> </a:t>
            </a:r>
            <a:r>
              <a:rPr lang="it-IT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badi" panose="020B0604020104020204" pitchFamily="34" charset="0"/>
                <a:ea typeface="STKaiti" panose="020B0503020204020204" pitchFamily="2" charset="-122"/>
              </a:rPr>
              <a:t>Obiettivi specifici</a:t>
            </a:r>
          </a:p>
        </p:txBody>
      </p:sp>
      <p:pic>
        <p:nvPicPr>
          <p:cNvPr id="15" name="Picture 4" descr="2.1. Trovare lavoro: devi avere un obiettivo – orientamento.it">
            <a:extLst>
              <a:ext uri="{FF2B5EF4-FFF2-40B4-BE49-F238E27FC236}">
                <a16:creationId xmlns:a16="http://schemas.microsoft.com/office/drawing/2014/main" xmlns="" id="{0BB521E9-A715-4E02-8A3F-037B1348F2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61300" y="3274999"/>
            <a:ext cx="2619375" cy="2067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CasellaDiTesto 21">
            <a:extLst>
              <a:ext uri="{FF2B5EF4-FFF2-40B4-BE49-F238E27FC236}">
                <a16:creationId xmlns:a16="http://schemas.microsoft.com/office/drawing/2014/main" xmlns="" id="{346E285E-2CE2-5DAE-27CC-0D342FE161F3}"/>
              </a:ext>
            </a:extLst>
          </p:cNvPr>
          <p:cNvSpPr txBox="1"/>
          <p:nvPr/>
        </p:nvSpPr>
        <p:spPr>
          <a:xfrm>
            <a:off x="406460" y="2741288"/>
            <a:ext cx="6747239" cy="52014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rabicParenR"/>
            </a:pPr>
            <a:r>
              <a:rPr lang="it-IT" sz="1600" dirty="0">
                <a:latin typeface="Abadi" panose="020B0604020104020204" pitchFamily="34" charset="0"/>
              </a:rPr>
              <a:t>Realizzare/implementare </a:t>
            </a:r>
            <a:r>
              <a:rPr lang="it-IT" sz="1600" dirty="0">
                <a:highlight>
                  <a:srgbClr val="FFFF00"/>
                </a:highlight>
                <a:latin typeface="Abadi" panose="020B0604020104020204" pitchFamily="34" charset="0"/>
              </a:rPr>
              <a:t>Patti territoriali per la Formazione </a:t>
            </a:r>
            <a:r>
              <a:rPr lang="it-IT" sz="1600" dirty="0">
                <a:latin typeface="Abadi" panose="020B0604020104020204" pitchFamily="34" charset="0"/>
              </a:rPr>
              <a:t>per attivare processi locali di governance integrati tra pubblico e privato per contrastare e prevenire la povertà educativa, l'abbandono scolastico e il fallimento formativo (WP1)</a:t>
            </a:r>
          </a:p>
          <a:p>
            <a:pPr marL="342900" indent="-342900" algn="just">
              <a:buFont typeface="+mj-lt"/>
              <a:buAutoNum type="arabicParenR"/>
            </a:pPr>
            <a:endParaRPr lang="it-IT" sz="1600" dirty="0">
              <a:latin typeface="Abadi" panose="020B0604020104020204" pitchFamily="34" charset="0"/>
            </a:endParaRPr>
          </a:p>
          <a:p>
            <a:pPr marL="342900" indent="-342900" algn="just">
              <a:buFont typeface="+mj-lt"/>
              <a:buAutoNum type="arabicParenR"/>
            </a:pPr>
            <a:r>
              <a:rPr lang="it-IT" sz="1600" dirty="0">
                <a:highlight>
                  <a:srgbClr val="FFFF00"/>
                </a:highlight>
                <a:latin typeface="Abadi" panose="020B0604020104020204" pitchFamily="34" charset="0"/>
              </a:rPr>
              <a:t>Potenziare il know </a:t>
            </a:r>
            <a:r>
              <a:rPr lang="it-IT" sz="1600" dirty="0" err="1">
                <a:highlight>
                  <a:srgbClr val="FFFF00"/>
                </a:highlight>
                <a:latin typeface="Abadi" panose="020B0604020104020204" pitchFamily="34" charset="0"/>
              </a:rPr>
              <a:t>how</a:t>
            </a:r>
            <a:r>
              <a:rPr lang="it-IT" sz="1600" dirty="0">
                <a:highlight>
                  <a:srgbClr val="FFFF00"/>
                </a:highlight>
                <a:latin typeface="Abadi" panose="020B0604020104020204" pitchFamily="34" charset="0"/>
              </a:rPr>
              <a:t> e l’expertise </a:t>
            </a:r>
            <a:r>
              <a:rPr lang="it-IT" sz="1600" dirty="0">
                <a:latin typeface="Abadi" panose="020B0604020104020204" pitchFamily="34" charset="0"/>
              </a:rPr>
              <a:t>degli operatori sociali sui temi della vulnerabilità educativa in ottica inter/multiculturale (WP2) </a:t>
            </a:r>
          </a:p>
          <a:p>
            <a:pPr marL="342900" indent="-342900" algn="just">
              <a:buFont typeface="+mj-lt"/>
              <a:buAutoNum type="arabicParenR"/>
            </a:pPr>
            <a:endParaRPr lang="it-IT" sz="1600" dirty="0">
              <a:latin typeface="Abadi" panose="020B0604020104020204" pitchFamily="34" charset="0"/>
            </a:endParaRPr>
          </a:p>
          <a:p>
            <a:pPr marL="342900" indent="-342900" algn="just">
              <a:buFont typeface="+mj-lt"/>
              <a:buAutoNum type="arabicParenR"/>
            </a:pPr>
            <a:r>
              <a:rPr lang="it-IT" sz="1600" dirty="0">
                <a:latin typeface="Abadi" panose="020B0604020104020204" pitchFamily="34" charset="0"/>
              </a:rPr>
              <a:t>Potenziare l’offerta di </a:t>
            </a:r>
            <a:r>
              <a:rPr lang="it-IT" sz="1600" dirty="0">
                <a:highlight>
                  <a:srgbClr val="FFFF00"/>
                </a:highlight>
                <a:latin typeface="Abadi" panose="020B0604020104020204" pitchFamily="34" charset="0"/>
              </a:rPr>
              <a:t>interventi sperimentali </a:t>
            </a:r>
            <a:r>
              <a:rPr lang="it-IT" sz="1600" dirty="0">
                <a:latin typeface="Abadi" panose="020B0604020104020204" pitchFamily="34" charset="0"/>
              </a:rPr>
              <a:t>per minori stranieri e famiglie/caregivers nei servizi di prevenzione, accoglienza, formativi e territoriali (WP3)</a:t>
            </a:r>
          </a:p>
          <a:p>
            <a:pPr marL="342900" indent="-342900" algn="just">
              <a:buFont typeface="+mj-lt"/>
              <a:buAutoNum type="arabicParenR"/>
            </a:pPr>
            <a:endParaRPr lang="it-IT" sz="1600" dirty="0">
              <a:latin typeface="Abadi" panose="020B0604020104020204" pitchFamily="34" charset="0"/>
            </a:endParaRPr>
          </a:p>
          <a:p>
            <a:pPr marL="342900" indent="-342900" algn="just">
              <a:buFont typeface="+mj-lt"/>
              <a:buAutoNum type="arabicParenR"/>
            </a:pPr>
            <a:r>
              <a:rPr lang="it-IT" sz="1600" dirty="0">
                <a:latin typeface="Abadi" panose="020B0604020104020204" pitchFamily="34" charset="0"/>
              </a:rPr>
              <a:t>Contribuire alla </a:t>
            </a:r>
            <a:r>
              <a:rPr lang="it-IT" sz="1600" dirty="0" err="1">
                <a:highlight>
                  <a:srgbClr val="FFFF00"/>
                </a:highlight>
                <a:latin typeface="Abadi" panose="020B0604020104020204" pitchFamily="34" charset="0"/>
              </a:rPr>
              <a:t>modelizzazione</a:t>
            </a:r>
            <a:r>
              <a:rPr lang="it-IT" sz="1600" dirty="0">
                <a:highlight>
                  <a:srgbClr val="FFFF00"/>
                </a:highlight>
                <a:latin typeface="Abadi" panose="020B0604020104020204" pitchFamily="34" charset="0"/>
              </a:rPr>
              <a:t> di buone prassi </a:t>
            </a:r>
            <a:r>
              <a:rPr lang="it-IT" sz="1600" dirty="0">
                <a:latin typeface="Abadi" panose="020B0604020104020204" pitchFamily="34" charset="0"/>
              </a:rPr>
              <a:t>e alla condivisione dei risultati (WP4)</a:t>
            </a:r>
          </a:p>
          <a:p>
            <a:pPr algn="ctr"/>
            <a:endParaRPr lang="it-IT" dirty="0">
              <a:latin typeface="Abadi" panose="020B0604020104020204" pitchFamily="34" charset="0"/>
            </a:endParaRPr>
          </a:p>
          <a:p>
            <a:pPr algn="ctr"/>
            <a:endParaRPr lang="it-IT" dirty="0">
              <a:latin typeface="Abadi" panose="020B0604020104020204" pitchFamily="34" charset="0"/>
            </a:endParaRPr>
          </a:p>
          <a:p>
            <a:pPr algn="ctr"/>
            <a:endParaRPr lang="it-IT" dirty="0">
              <a:latin typeface="Abadi" panose="020B0604020104020204" pitchFamily="34" charset="0"/>
            </a:endParaRPr>
          </a:p>
          <a:p>
            <a:pPr algn="ctr"/>
            <a:endParaRPr lang="it-IT" dirty="0">
              <a:latin typeface="Abadi" panose="020B0604020104020204" pitchFamily="34" charset="0"/>
            </a:endParaRPr>
          </a:p>
          <a:p>
            <a:pPr algn="ctr"/>
            <a:endParaRPr lang="it-IT" dirty="0">
              <a:latin typeface="Abadi" panose="020B0604020104020204" pitchFamily="34" charset="0"/>
            </a:endParaRPr>
          </a:p>
          <a:p>
            <a:pPr algn="ctr"/>
            <a:r>
              <a:rPr lang="it-IT" dirty="0"/>
              <a:t> </a:t>
            </a:r>
          </a:p>
        </p:txBody>
      </p:sp>
      <p:pic>
        <p:nvPicPr>
          <p:cNvPr id="14" name="Immagine 13"/>
          <p:cNvPicPr/>
          <p:nvPr/>
        </p:nvPicPr>
        <p:blipFill>
          <a:blip r:embed="rId7" cstate="print">
            <a:extLst>
              <a:ext uri="{28A0092B-C50C-407E-A947-70E740481C1C}">
                <a14:useLocalDpi xmlns:ve="http://schemas.openxmlformats.org/markup-compatibility/2006" xmlns:o="urn:schemas-microsoft-com:office:office" xmlns:m="http://schemas.openxmlformats.org/officeDocument/2006/math" xmlns:v="urn:schemas-microsoft-com:vml" xmlns:wp="http://schemas.openxmlformats.org/drawingml/2006/wordprocessingDrawing" xmlns:w10="urn:schemas-microsoft-com:office:word" xmlns:w="http://schemas.openxmlformats.org/wordprocessingml/2006/main" xmlns:wne="http://schemas.microsoft.com/office/word/2006/wordml" xmlns:xdr="http://schemas.openxmlformats.org/drawingml/2006/spreadsheetDrawing" xmlns:a14="http://schemas.microsoft.com/office/drawing/2010/main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2222500" y="6372225"/>
            <a:ext cx="6867525" cy="1038225"/>
          </a:xfrm>
          <a:prstGeom prst="rect">
            <a:avLst/>
          </a:prstGeom>
          <a:noFill/>
          <a:extLst>
            <a:ext uri="{909E8E84-426E-40DD-AFC4-6F175D3DCCD1}">
              <a14:hiddenFill xmlns:ve="http://schemas.openxmlformats.org/markup-compatibility/2006" xmlns:o="urn:schemas-microsoft-com:office:office" xmlns:m="http://schemas.openxmlformats.org/officeDocument/2006/math" xmlns:v="urn:schemas-microsoft-com:vml" xmlns:wp="http://schemas.openxmlformats.org/drawingml/2006/wordprocessingDrawing" xmlns:w10="urn:schemas-microsoft-com:office:word" xmlns:w="http://schemas.openxmlformats.org/wordprocessingml/2006/main" xmlns:wne="http://schemas.microsoft.com/office/word/2006/wordml" xmlns:xdr="http://schemas.openxmlformats.org/drawingml/2006/spreadsheetDrawing" xmlns:a14="http://schemas.microsoft.com/office/drawing/2010/main" xmlns="" xmlns:pic="http://schemas.openxmlformats.org/drawingml/2006/picture" xmlns:lc="http://schemas.openxmlformats.org/drawingml/2006/lockedCanvas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706524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bject 24">
            <a:extLst>
              <a:ext uri="{FF2B5EF4-FFF2-40B4-BE49-F238E27FC236}">
                <a16:creationId xmlns:a16="http://schemas.microsoft.com/office/drawing/2014/main" xmlns="" id="{59382179-67ED-4644-9642-878334780CF0}"/>
              </a:ext>
            </a:extLst>
          </p:cNvPr>
          <p:cNvSpPr txBox="1"/>
          <p:nvPr/>
        </p:nvSpPr>
        <p:spPr>
          <a:xfrm>
            <a:off x="1755059" y="1183453"/>
            <a:ext cx="7183281" cy="8925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530"/>
              </a:lnSpc>
              <a:spcBef>
                <a:spcPts val="100"/>
              </a:spcBef>
            </a:pP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FONDO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ASILO,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spc="35" dirty="0">
                <a:solidFill>
                  <a:srgbClr val="0C3258"/>
                </a:solidFill>
                <a:latin typeface="Roboto"/>
                <a:cs typeface="Roboto"/>
              </a:rPr>
              <a:t>MIGRAZIONE</a:t>
            </a:r>
            <a:r>
              <a:rPr sz="900" b="1" spc="75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dirty="0">
                <a:solidFill>
                  <a:srgbClr val="0C3258"/>
                </a:solidFill>
                <a:latin typeface="Roboto"/>
                <a:cs typeface="Roboto"/>
              </a:rPr>
              <a:t>E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spc="35" dirty="0">
                <a:solidFill>
                  <a:srgbClr val="0C3258"/>
                </a:solidFill>
                <a:latin typeface="Roboto"/>
                <a:cs typeface="Roboto"/>
              </a:rPr>
              <a:t>INTEGRAZIONE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spc="30" dirty="0">
                <a:solidFill>
                  <a:srgbClr val="0C3258"/>
                </a:solidFill>
                <a:latin typeface="Roboto"/>
                <a:cs typeface="Roboto"/>
              </a:rPr>
              <a:t>(FAMI</a:t>
            </a:r>
            <a:r>
              <a:rPr lang="it-IT" sz="900" b="1" spc="75" dirty="0">
                <a:solidFill>
                  <a:srgbClr val="0C3258"/>
                </a:solidFill>
                <a:latin typeface="Roboto"/>
                <a:cs typeface="Roboto"/>
              </a:rPr>
              <a:t>) 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20</a:t>
            </a:r>
            <a:r>
              <a:rPr lang="it-IT" sz="900" b="1" spc="25" dirty="0">
                <a:solidFill>
                  <a:srgbClr val="0C3258"/>
                </a:solidFill>
                <a:latin typeface="Roboto"/>
                <a:cs typeface="Roboto"/>
              </a:rPr>
              <a:t>2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1-202</a:t>
            </a:r>
            <a:r>
              <a:rPr lang="it-IT" sz="900" b="1" spc="25" dirty="0">
                <a:solidFill>
                  <a:srgbClr val="0C3258"/>
                </a:solidFill>
                <a:latin typeface="Roboto"/>
                <a:cs typeface="Roboto"/>
              </a:rPr>
              <a:t>7</a:t>
            </a:r>
          </a:p>
          <a:p>
            <a:pPr algn="ctr">
              <a:lnSpc>
                <a:spcPts val="530"/>
              </a:lnSpc>
              <a:spcBef>
                <a:spcPts val="100"/>
              </a:spcBef>
            </a:pPr>
            <a:endParaRPr sz="900" dirty="0">
              <a:latin typeface="Roboto"/>
              <a:cs typeface="Roboto"/>
            </a:endParaRPr>
          </a:p>
          <a:p>
            <a:pPr marL="12065" marR="5080" algn="ctr">
              <a:lnSpc>
                <a:spcPts val="520"/>
              </a:lnSpc>
              <a:spcBef>
                <a:spcPts val="25"/>
              </a:spcBef>
            </a:pPr>
            <a:endParaRPr lang="it-IT" sz="900" spc="25" dirty="0">
              <a:solidFill>
                <a:srgbClr val="0C3258"/>
              </a:solidFill>
              <a:latin typeface="Roboto"/>
              <a:cs typeface="Roboto"/>
            </a:endParaRPr>
          </a:p>
          <a:p>
            <a:pPr algn="ctr"/>
            <a:r>
              <a:rPr lang="it-IT" sz="900" spc="70" dirty="0">
                <a:solidFill>
                  <a:srgbClr val="0C3258"/>
                </a:solidFill>
                <a:latin typeface="Roboto"/>
                <a:cs typeface="Roboto"/>
              </a:rPr>
              <a:t>Obiettivo Specifico 2. Migrazione Legale e Integrazione – Misura di attuazione 2.d) – Ambito di applicazione 2 m) – </a:t>
            </a:r>
          </a:p>
          <a:p>
            <a:pPr algn="ctr"/>
            <a:r>
              <a:rPr lang="it-IT" sz="900" spc="70" dirty="0">
                <a:solidFill>
                  <a:srgbClr val="0C3258"/>
                </a:solidFill>
                <a:latin typeface="Roboto"/>
                <a:cs typeface="Roboto"/>
              </a:rPr>
              <a:t>Intervento a) Capacity building, qualificazione e rafforzamento degli uffici pubblici</a:t>
            </a:r>
            <a:endParaRPr lang="it-IT" sz="900" spc="25" dirty="0">
              <a:solidFill>
                <a:srgbClr val="0C3258"/>
              </a:solidFill>
              <a:latin typeface="Roboto"/>
              <a:cs typeface="Roboto"/>
            </a:endParaRPr>
          </a:p>
          <a:p>
            <a:pPr marL="12065" marR="5080" algn="ctr">
              <a:lnSpc>
                <a:spcPts val="520"/>
              </a:lnSpc>
              <a:spcBef>
                <a:spcPts val="25"/>
              </a:spcBef>
            </a:pPr>
            <a:endParaRPr lang="it-IT" sz="900" spc="25" dirty="0">
              <a:solidFill>
                <a:srgbClr val="0C3258"/>
              </a:solidFill>
              <a:latin typeface="Roboto"/>
              <a:cs typeface="Roboto"/>
            </a:endParaRPr>
          </a:p>
          <a:p>
            <a:pPr marL="12065" marR="5080" algn="ctr">
              <a:lnSpc>
                <a:spcPts val="520"/>
              </a:lnSpc>
              <a:spcBef>
                <a:spcPts val="25"/>
              </a:spcBef>
            </a:pPr>
            <a:endParaRPr sz="900" dirty="0">
              <a:latin typeface="Roboto"/>
              <a:cs typeface="Roboto"/>
            </a:endParaRPr>
          </a:p>
          <a:p>
            <a:pPr algn="ctr">
              <a:lnSpc>
                <a:spcPts val="530"/>
              </a:lnSpc>
            </a:pP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"</a:t>
            </a:r>
            <a:r>
              <a:rPr lang="it-IT" sz="900" b="1" spc="25" dirty="0">
                <a:solidFill>
                  <a:srgbClr val="0C3258"/>
                </a:solidFill>
                <a:latin typeface="Roboto"/>
                <a:cs typeface="Roboto"/>
              </a:rPr>
              <a:t>M.I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.R</a:t>
            </a:r>
            <a:r>
              <a:rPr lang="it-IT" sz="900" b="1" spc="25" dirty="0">
                <a:solidFill>
                  <a:srgbClr val="0C3258"/>
                </a:solidFill>
                <a:latin typeface="Roboto"/>
                <a:cs typeface="Roboto"/>
              </a:rPr>
              <a:t>.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E.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lang="it-IT" sz="900" b="1" spc="70" dirty="0">
                <a:solidFill>
                  <a:srgbClr val="0C3258"/>
                </a:solidFill>
                <a:latin typeface="Roboto"/>
                <a:cs typeface="Roboto"/>
              </a:rPr>
              <a:t>- </a:t>
            </a:r>
            <a:r>
              <a:rPr lang="it-IT" sz="900" spc="70" dirty="0">
                <a:solidFill>
                  <a:srgbClr val="0C3258"/>
                </a:solidFill>
                <a:latin typeface="Roboto"/>
                <a:cs typeface="Roboto"/>
              </a:rPr>
              <a:t>MINORENNI IMMIGRATI RETI TERRITORIAL</a:t>
            </a:r>
            <a:r>
              <a:rPr lang="it-IT" sz="900" b="1" spc="70" dirty="0">
                <a:solidFill>
                  <a:srgbClr val="0C3258"/>
                </a:solidFill>
                <a:latin typeface="Roboto"/>
                <a:cs typeface="Roboto"/>
              </a:rPr>
              <a:t>I</a:t>
            </a:r>
            <a:r>
              <a:rPr sz="900" b="1" spc="30" dirty="0">
                <a:solidFill>
                  <a:srgbClr val="0C3258"/>
                </a:solidFill>
                <a:latin typeface="Roboto"/>
                <a:cs typeface="Roboto"/>
              </a:rPr>
              <a:t>"</a:t>
            </a:r>
            <a:endParaRPr sz="900" dirty="0">
              <a:latin typeface="Roboto"/>
              <a:cs typeface="Roboto"/>
            </a:endParaRPr>
          </a:p>
          <a:p>
            <a:pPr algn="ctr">
              <a:lnSpc>
                <a:spcPts val="530"/>
              </a:lnSpc>
            </a:pPr>
            <a:endParaRPr lang="it-IT" sz="900" spc="20" dirty="0">
              <a:solidFill>
                <a:srgbClr val="0C3258"/>
              </a:solidFill>
              <a:latin typeface="Roboto"/>
              <a:cs typeface="Roboto"/>
            </a:endParaRPr>
          </a:p>
          <a:p>
            <a:pPr algn="ctr">
              <a:lnSpc>
                <a:spcPts val="530"/>
              </a:lnSpc>
            </a:pPr>
            <a:r>
              <a:rPr sz="900" spc="20" dirty="0">
                <a:solidFill>
                  <a:srgbClr val="0C3258"/>
                </a:solidFill>
                <a:latin typeface="Roboto"/>
                <a:cs typeface="Roboto"/>
              </a:rPr>
              <a:t>PROG</a:t>
            </a:r>
            <a:r>
              <a:rPr lang="it-IT" sz="900" spc="2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spc="20" dirty="0">
                <a:solidFill>
                  <a:srgbClr val="0C3258"/>
                </a:solidFill>
                <a:latin typeface="Roboto"/>
                <a:cs typeface="Roboto"/>
              </a:rPr>
              <a:t>-</a:t>
            </a:r>
            <a:r>
              <a:rPr lang="it-IT" sz="900" spc="20" dirty="0">
                <a:solidFill>
                  <a:srgbClr val="0C3258"/>
                </a:solidFill>
                <a:latin typeface="Roboto"/>
                <a:cs typeface="Roboto"/>
              </a:rPr>
              <a:t>125</a:t>
            </a:r>
          </a:p>
          <a:p>
            <a:pPr algn="ctr">
              <a:lnSpc>
                <a:spcPts val="530"/>
              </a:lnSpc>
            </a:pPr>
            <a:endParaRPr lang="it-IT" sz="900" spc="20" dirty="0">
              <a:solidFill>
                <a:srgbClr val="0C3258"/>
              </a:solidFill>
              <a:latin typeface="Roboto"/>
              <a:cs typeface="Roboto"/>
            </a:endParaRPr>
          </a:p>
        </p:txBody>
      </p:sp>
      <p:pic>
        <p:nvPicPr>
          <p:cNvPr id="27" name="object 4">
            <a:extLst>
              <a:ext uri="{FF2B5EF4-FFF2-40B4-BE49-F238E27FC236}">
                <a16:creationId xmlns:a16="http://schemas.microsoft.com/office/drawing/2014/main" xmlns="" id="{1DC82E46-8D12-4D9A-A29E-49FC04BC570F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06460" y="220484"/>
            <a:ext cx="1153449" cy="697476"/>
          </a:xfrm>
          <a:prstGeom prst="rect">
            <a:avLst/>
          </a:prstGeom>
        </p:spPr>
      </p:pic>
      <p:sp>
        <p:nvSpPr>
          <p:cNvPr id="29" name="object 25">
            <a:extLst>
              <a:ext uri="{FF2B5EF4-FFF2-40B4-BE49-F238E27FC236}">
                <a16:creationId xmlns:a16="http://schemas.microsoft.com/office/drawing/2014/main" xmlns="" id="{1D466977-4AEE-49BF-9A04-B0CE84A0404A}"/>
              </a:ext>
            </a:extLst>
          </p:cNvPr>
          <p:cNvSpPr txBox="1"/>
          <p:nvPr/>
        </p:nvSpPr>
        <p:spPr>
          <a:xfrm>
            <a:off x="1559909" y="504098"/>
            <a:ext cx="1794598" cy="390491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47625" marR="5080" indent="-35560">
              <a:spcBef>
                <a:spcPts val="204"/>
              </a:spcBef>
            </a:pPr>
            <a:r>
              <a:rPr lang="it-IT" sz="1100" b="1" spc="20" dirty="0">
                <a:solidFill>
                  <a:srgbClr val="0C3258"/>
                </a:solidFill>
                <a:latin typeface="Trebuchet MS"/>
                <a:cs typeface="Trebuchet MS"/>
              </a:rPr>
              <a:t>Cofinanziato</a:t>
            </a:r>
          </a:p>
          <a:p>
            <a:pPr marL="47625" marR="5080" indent="-35560">
              <a:spcBef>
                <a:spcPts val="204"/>
              </a:spcBef>
            </a:pPr>
            <a:r>
              <a:rPr lang="it-IT" sz="1100" b="1" spc="20" dirty="0">
                <a:solidFill>
                  <a:srgbClr val="0C3258"/>
                </a:solidFill>
                <a:latin typeface="Trebuchet MS"/>
                <a:cs typeface="Trebuchet MS"/>
              </a:rPr>
              <a:t>dall’Unione Europea</a:t>
            </a:r>
            <a:endParaRPr sz="1100" dirty="0">
              <a:latin typeface="Trebuchet MS"/>
              <a:cs typeface="Trebuchet MS"/>
            </a:endParaRPr>
          </a:p>
        </p:txBody>
      </p:sp>
      <p:pic>
        <p:nvPicPr>
          <p:cNvPr id="30" name="object 3">
            <a:extLst>
              <a:ext uri="{FF2B5EF4-FFF2-40B4-BE49-F238E27FC236}">
                <a16:creationId xmlns:a16="http://schemas.microsoft.com/office/drawing/2014/main" xmlns="" id="{47C84053-459B-4699-94DF-D3DC95FEF64A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462408" y="225891"/>
            <a:ext cx="1655920" cy="673948"/>
          </a:xfrm>
          <a:prstGeom prst="rect">
            <a:avLst/>
          </a:prstGeom>
        </p:spPr>
      </p:pic>
      <p:pic>
        <p:nvPicPr>
          <p:cNvPr id="19" name="Picture 6">
            <a:extLst>
              <a:ext uri="{FF2B5EF4-FFF2-40B4-BE49-F238E27FC236}">
                <a16:creationId xmlns:a16="http://schemas.microsoft.com/office/drawing/2014/main" xmlns="" id="{184298DA-B65C-4235-8D3B-B2862983BC49}"/>
              </a:ext>
            </a:extLst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540976" y="336622"/>
            <a:ext cx="1310005" cy="591185"/>
          </a:xfrm>
          <a:prstGeom prst="rect">
            <a:avLst/>
          </a:prstGeom>
        </p:spPr>
      </p:pic>
      <p:sp>
        <p:nvSpPr>
          <p:cNvPr id="16" name="CasellaDiTesto 15">
            <a:extLst>
              <a:ext uri="{FF2B5EF4-FFF2-40B4-BE49-F238E27FC236}">
                <a16:creationId xmlns:a16="http://schemas.microsoft.com/office/drawing/2014/main" xmlns="" id="{540AEAA8-B5FB-4BAF-B427-2EFA96AF79C4}"/>
              </a:ext>
            </a:extLst>
          </p:cNvPr>
          <p:cNvSpPr txBox="1"/>
          <p:nvPr/>
        </p:nvSpPr>
        <p:spPr>
          <a:xfrm>
            <a:off x="6489700" y="1952625"/>
            <a:ext cx="3615537" cy="6771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it-IT" sz="14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it-IT" b="1" i="0" u="none" strike="noStrike" baseline="0" dirty="0">
                <a:solidFill>
                  <a:schemeClr val="tx2">
                    <a:lumMod val="60000"/>
                    <a:lumOff val="40000"/>
                  </a:schemeClr>
                </a:solidFill>
                <a:latin typeface="Abadi" panose="020B0604020104020204" pitchFamily="34" charset="0"/>
                <a:ea typeface="STKaiti" panose="020B0503020204020204" pitchFamily="2" charset="-122"/>
              </a:rPr>
              <a:t> </a:t>
            </a:r>
            <a:r>
              <a:rPr lang="it-IT" sz="2400" b="1" i="0" u="none" strike="noStrike" baseline="0" dirty="0">
                <a:solidFill>
                  <a:schemeClr val="tx2">
                    <a:lumMod val="60000"/>
                    <a:lumOff val="40000"/>
                  </a:schemeClr>
                </a:solidFill>
                <a:latin typeface="Abadi" panose="020B0604020104020204" pitchFamily="34" charset="0"/>
                <a:ea typeface="STKaiti" panose="020B0503020204020204" pitchFamily="2" charset="-122"/>
              </a:rPr>
              <a:t>Risultati attesi</a:t>
            </a:r>
            <a:endParaRPr lang="it-IT" sz="2400" b="1" dirty="0">
              <a:solidFill>
                <a:schemeClr val="tx2">
                  <a:lumMod val="60000"/>
                  <a:lumOff val="40000"/>
                </a:schemeClr>
              </a:solidFill>
              <a:latin typeface="Abadi" panose="020B0604020104020204" pitchFamily="34" charset="0"/>
              <a:ea typeface="STKaiti" panose="020B0503020204020204" pitchFamily="2" charset="-122"/>
            </a:endParaRPr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xmlns="" id="{346E285E-2CE2-5DAE-27CC-0D342FE161F3}"/>
              </a:ext>
            </a:extLst>
          </p:cNvPr>
          <p:cNvSpPr txBox="1"/>
          <p:nvPr/>
        </p:nvSpPr>
        <p:spPr>
          <a:xfrm>
            <a:off x="685409" y="2755824"/>
            <a:ext cx="9419828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buFont typeface="+mj-lt"/>
              <a:buAutoNum type="alphaUcPeriod"/>
            </a:pPr>
            <a:r>
              <a:rPr lang="it-IT" sz="2000" dirty="0">
                <a:latin typeface="Abadi" panose="020B0604020104020204" pitchFamily="34" charset="0"/>
              </a:rPr>
              <a:t>Migliorare l’integrazione operativa tra i servizi e le agenzie educative/formative (WP1)</a:t>
            </a:r>
          </a:p>
          <a:p>
            <a:pPr marL="457200" indent="-457200" algn="just">
              <a:buFont typeface="+mj-lt"/>
              <a:buAutoNum type="alphaUcPeriod"/>
            </a:pPr>
            <a:r>
              <a:rPr lang="it-IT" sz="2000" dirty="0">
                <a:latin typeface="Abadi" panose="020B0604020104020204" pitchFamily="34" charset="0"/>
              </a:rPr>
              <a:t>Migliorare la capacità degli operatori nell’individuazione, analisi dei bisogni educativi e presa in carico </a:t>
            </a:r>
            <a:r>
              <a:rPr lang="it-IT" sz="2000" dirty="0" err="1">
                <a:latin typeface="Abadi" panose="020B0604020104020204" pitchFamily="34" charset="0"/>
              </a:rPr>
              <a:t>multiagenzia</a:t>
            </a:r>
            <a:r>
              <a:rPr lang="it-IT" sz="2000" dirty="0">
                <a:latin typeface="Abadi" panose="020B0604020104020204" pitchFamily="34" charset="0"/>
              </a:rPr>
              <a:t> di minorenni stranieri 14 – 18 anni a partire dai contesti educativi/formativi (WP2) </a:t>
            </a:r>
          </a:p>
          <a:p>
            <a:pPr marL="457200" indent="-457200" algn="just">
              <a:buFont typeface="+mj-lt"/>
              <a:buAutoNum type="alphaUcPeriod"/>
            </a:pPr>
            <a:r>
              <a:rPr lang="it-IT" sz="2000" dirty="0">
                <a:latin typeface="Abadi" panose="020B0604020104020204" pitchFamily="34" charset="0"/>
              </a:rPr>
              <a:t>Migliorare i servizi educativi, di presa in carico e formativi per minorenni stranieri con la condivisione di prassi e metodologie e la sperimentazione di metodologie e pratiche innovative (WP3)</a:t>
            </a:r>
          </a:p>
          <a:p>
            <a:pPr marL="457200" indent="-457200" algn="just">
              <a:buFont typeface="+mj-lt"/>
              <a:buAutoNum type="alphaUcPeriod"/>
            </a:pPr>
            <a:r>
              <a:rPr lang="it-IT" sz="2000" dirty="0">
                <a:latin typeface="Abadi" panose="020B0604020104020204" pitchFamily="34" charset="0"/>
              </a:rPr>
              <a:t>Diffondere i risultati del progetto (WP4)  </a:t>
            </a:r>
          </a:p>
          <a:p>
            <a:pPr marL="342900" indent="-342900" algn="ctr">
              <a:buAutoNum type="arabicPeriod"/>
            </a:pPr>
            <a:endParaRPr lang="it-IT" sz="2000" dirty="0">
              <a:latin typeface="Abadi" panose="020B0604020104020204" pitchFamily="34" charset="0"/>
            </a:endParaRPr>
          </a:p>
          <a:p>
            <a:pPr algn="ctr"/>
            <a:endParaRPr lang="it-IT" sz="2000" dirty="0">
              <a:latin typeface="Abadi" panose="020B0604020104020204" pitchFamily="34" charset="0"/>
            </a:endParaRPr>
          </a:p>
          <a:p>
            <a:pPr algn="ctr"/>
            <a:endParaRPr lang="it-IT" sz="2000" dirty="0">
              <a:latin typeface="Abadi" panose="020B0604020104020204" pitchFamily="34" charset="0"/>
            </a:endParaRPr>
          </a:p>
          <a:p>
            <a:pPr algn="ctr"/>
            <a:endParaRPr lang="it-IT" sz="2000" dirty="0">
              <a:latin typeface="Abadi" panose="020B0604020104020204" pitchFamily="34" charset="0"/>
            </a:endParaRPr>
          </a:p>
          <a:p>
            <a:pPr algn="ctr"/>
            <a:endParaRPr lang="it-IT" sz="2000" dirty="0">
              <a:latin typeface="Abadi" panose="020B0604020104020204" pitchFamily="34" charset="0"/>
            </a:endParaRPr>
          </a:p>
          <a:p>
            <a:pPr algn="ctr"/>
            <a:r>
              <a:rPr lang="it-IT" sz="2000" dirty="0">
                <a:latin typeface="Abadi" panose="020B0604020104020204" pitchFamily="34" charset="0"/>
              </a:rPr>
              <a:t> </a:t>
            </a:r>
          </a:p>
        </p:txBody>
      </p:sp>
      <p:pic>
        <p:nvPicPr>
          <p:cNvPr id="13" name="Immagine 12"/>
          <p:cNvPicPr/>
          <p:nvPr/>
        </p:nvPicPr>
        <p:blipFill>
          <a:blip r:embed="rId6" cstate="print">
            <a:extLst>
              <a:ext uri="{28A0092B-C50C-407E-A947-70E740481C1C}">
                <a14:useLocalDpi xmlns:ve="http://schemas.openxmlformats.org/markup-compatibility/2006" xmlns:o="urn:schemas-microsoft-com:office:office" xmlns:m="http://schemas.openxmlformats.org/officeDocument/2006/math" xmlns:v="urn:schemas-microsoft-com:vml" xmlns:wp="http://schemas.openxmlformats.org/drawingml/2006/wordprocessingDrawing" xmlns:w10="urn:schemas-microsoft-com:office:word" xmlns:w="http://schemas.openxmlformats.org/wordprocessingml/2006/main" xmlns:wne="http://schemas.microsoft.com/office/word/2006/wordml" xmlns:xdr="http://schemas.openxmlformats.org/drawingml/2006/spreadsheetDrawing" xmlns:a14="http://schemas.microsoft.com/office/drawing/2010/main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2146300" y="6143625"/>
            <a:ext cx="6867525" cy="1038225"/>
          </a:xfrm>
          <a:prstGeom prst="rect">
            <a:avLst/>
          </a:prstGeom>
          <a:noFill/>
          <a:extLst>
            <a:ext uri="{909E8E84-426E-40DD-AFC4-6F175D3DCCD1}">
              <a14:hiddenFill xmlns:ve="http://schemas.openxmlformats.org/markup-compatibility/2006" xmlns:o="urn:schemas-microsoft-com:office:office" xmlns:m="http://schemas.openxmlformats.org/officeDocument/2006/math" xmlns:v="urn:schemas-microsoft-com:vml" xmlns:wp="http://schemas.openxmlformats.org/drawingml/2006/wordprocessingDrawing" xmlns:w10="urn:schemas-microsoft-com:office:word" xmlns:w="http://schemas.openxmlformats.org/wordprocessingml/2006/main" xmlns:wne="http://schemas.microsoft.com/office/word/2006/wordml" xmlns:xdr="http://schemas.openxmlformats.org/drawingml/2006/spreadsheetDrawing" xmlns:a14="http://schemas.microsoft.com/office/drawing/2010/main" xmlns="" xmlns:pic="http://schemas.openxmlformats.org/drawingml/2006/picture" xmlns:lc="http://schemas.openxmlformats.org/drawingml/2006/lockedCanvas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172247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bject 24">
            <a:extLst>
              <a:ext uri="{FF2B5EF4-FFF2-40B4-BE49-F238E27FC236}">
                <a16:creationId xmlns:a16="http://schemas.microsoft.com/office/drawing/2014/main" xmlns="" id="{59382179-67ED-4644-9642-878334780CF0}"/>
              </a:ext>
            </a:extLst>
          </p:cNvPr>
          <p:cNvSpPr txBox="1"/>
          <p:nvPr/>
        </p:nvSpPr>
        <p:spPr>
          <a:xfrm>
            <a:off x="1755059" y="1183453"/>
            <a:ext cx="7183281" cy="8925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530"/>
              </a:lnSpc>
              <a:spcBef>
                <a:spcPts val="100"/>
              </a:spcBef>
            </a:pP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FONDO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ASILO,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spc="35" dirty="0">
                <a:solidFill>
                  <a:srgbClr val="0C3258"/>
                </a:solidFill>
                <a:latin typeface="Roboto"/>
                <a:cs typeface="Roboto"/>
              </a:rPr>
              <a:t>MIGRAZIONE</a:t>
            </a:r>
            <a:r>
              <a:rPr sz="900" b="1" spc="75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dirty="0">
                <a:solidFill>
                  <a:srgbClr val="0C3258"/>
                </a:solidFill>
                <a:latin typeface="Roboto"/>
                <a:cs typeface="Roboto"/>
              </a:rPr>
              <a:t>E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spc="35" dirty="0">
                <a:solidFill>
                  <a:srgbClr val="0C3258"/>
                </a:solidFill>
                <a:latin typeface="Roboto"/>
                <a:cs typeface="Roboto"/>
              </a:rPr>
              <a:t>INTEGRAZIONE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spc="30" dirty="0">
                <a:solidFill>
                  <a:srgbClr val="0C3258"/>
                </a:solidFill>
                <a:latin typeface="Roboto"/>
                <a:cs typeface="Roboto"/>
              </a:rPr>
              <a:t>(FAMI</a:t>
            </a:r>
            <a:r>
              <a:rPr lang="it-IT" sz="900" b="1" spc="75" dirty="0">
                <a:solidFill>
                  <a:srgbClr val="0C3258"/>
                </a:solidFill>
                <a:latin typeface="Roboto"/>
                <a:cs typeface="Roboto"/>
              </a:rPr>
              <a:t>) 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20</a:t>
            </a:r>
            <a:r>
              <a:rPr lang="it-IT" sz="900" b="1" spc="25" dirty="0">
                <a:solidFill>
                  <a:srgbClr val="0C3258"/>
                </a:solidFill>
                <a:latin typeface="Roboto"/>
                <a:cs typeface="Roboto"/>
              </a:rPr>
              <a:t>2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1-202</a:t>
            </a:r>
            <a:r>
              <a:rPr lang="it-IT" sz="900" b="1" spc="25" dirty="0">
                <a:solidFill>
                  <a:srgbClr val="0C3258"/>
                </a:solidFill>
                <a:latin typeface="Roboto"/>
                <a:cs typeface="Roboto"/>
              </a:rPr>
              <a:t>7</a:t>
            </a:r>
          </a:p>
          <a:p>
            <a:pPr algn="ctr">
              <a:lnSpc>
                <a:spcPts val="530"/>
              </a:lnSpc>
              <a:spcBef>
                <a:spcPts val="100"/>
              </a:spcBef>
            </a:pPr>
            <a:endParaRPr sz="900" dirty="0">
              <a:latin typeface="Roboto"/>
              <a:cs typeface="Roboto"/>
            </a:endParaRPr>
          </a:p>
          <a:p>
            <a:pPr marL="12065" marR="5080" algn="ctr">
              <a:lnSpc>
                <a:spcPts val="520"/>
              </a:lnSpc>
              <a:spcBef>
                <a:spcPts val="25"/>
              </a:spcBef>
            </a:pPr>
            <a:endParaRPr lang="it-IT" sz="900" spc="25" dirty="0">
              <a:solidFill>
                <a:srgbClr val="0C3258"/>
              </a:solidFill>
              <a:latin typeface="Roboto"/>
              <a:cs typeface="Roboto"/>
            </a:endParaRPr>
          </a:p>
          <a:p>
            <a:pPr algn="ctr"/>
            <a:r>
              <a:rPr lang="it-IT" sz="900" spc="70" dirty="0">
                <a:solidFill>
                  <a:srgbClr val="0C3258"/>
                </a:solidFill>
                <a:latin typeface="Roboto"/>
                <a:cs typeface="Roboto"/>
              </a:rPr>
              <a:t>Obiettivo Specifico 2. Migrazione Legale e Integrazione – Misura di attuazione 2.d) – Ambito di applicazione 2 m) – </a:t>
            </a:r>
          </a:p>
          <a:p>
            <a:pPr algn="ctr"/>
            <a:r>
              <a:rPr lang="it-IT" sz="900" spc="70" dirty="0">
                <a:solidFill>
                  <a:srgbClr val="0C3258"/>
                </a:solidFill>
                <a:latin typeface="Roboto"/>
                <a:cs typeface="Roboto"/>
              </a:rPr>
              <a:t>Intervento a) Capacity building, qualificazione e rafforzamento degli uffici pubblici</a:t>
            </a:r>
            <a:endParaRPr lang="it-IT" sz="900" spc="25" dirty="0">
              <a:solidFill>
                <a:srgbClr val="0C3258"/>
              </a:solidFill>
              <a:latin typeface="Roboto"/>
              <a:cs typeface="Roboto"/>
            </a:endParaRPr>
          </a:p>
          <a:p>
            <a:pPr marL="12065" marR="5080" algn="ctr">
              <a:lnSpc>
                <a:spcPts val="520"/>
              </a:lnSpc>
              <a:spcBef>
                <a:spcPts val="25"/>
              </a:spcBef>
            </a:pPr>
            <a:endParaRPr lang="it-IT" sz="900" spc="25" dirty="0">
              <a:solidFill>
                <a:srgbClr val="0C3258"/>
              </a:solidFill>
              <a:latin typeface="Roboto"/>
              <a:cs typeface="Roboto"/>
            </a:endParaRPr>
          </a:p>
          <a:p>
            <a:pPr marL="12065" marR="5080" algn="ctr">
              <a:lnSpc>
                <a:spcPts val="520"/>
              </a:lnSpc>
              <a:spcBef>
                <a:spcPts val="25"/>
              </a:spcBef>
            </a:pPr>
            <a:endParaRPr sz="900" dirty="0">
              <a:latin typeface="Roboto"/>
              <a:cs typeface="Roboto"/>
            </a:endParaRPr>
          </a:p>
          <a:p>
            <a:pPr algn="ctr">
              <a:lnSpc>
                <a:spcPts val="530"/>
              </a:lnSpc>
            </a:pP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"</a:t>
            </a:r>
            <a:r>
              <a:rPr lang="it-IT" sz="900" b="1" spc="25" dirty="0">
                <a:solidFill>
                  <a:srgbClr val="0C3258"/>
                </a:solidFill>
                <a:latin typeface="Roboto"/>
                <a:cs typeface="Roboto"/>
              </a:rPr>
              <a:t>M.I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.R</a:t>
            </a:r>
            <a:r>
              <a:rPr lang="it-IT" sz="900" b="1" spc="25" dirty="0">
                <a:solidFill>
                  <a:srgbClr val="0C3258"/>
                </a:solidFill>
                <a:latin typeface="Roboto"/>
                <a:cs typeface="Roboto"/>
              </a:rPr>
              <a:t>.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E.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lang="it-IT" sz="900" b="1" spc="70" dirty="0">
                <a:solidFill>
                  <a:srgbClr val="0C3258"/>
                </a:solidFill>
                <a:latin typeface="Roboto"/>
                <a:cs typeface="Roboto"/>
              </a:rPr>
              <a:t>- </a:t>
            </a:r>
            <a:r>
              <a:rPr lang="it-IT" sz="900" spc="70" dirty="0">
                <a:solidFill>
                  <a:srgbClr val="0C3258"/>
                </a:solidFill>
                <a:latin typeface="Roboto"/>
                <a:cs typeface="Roboto"/>
              </a:rPr>
              <a:t>MINORENNI IMMIGRATI RETI TERRITORIAL</a:t>
            </a:r>
            <a:r>
              <a:rPr lang="it-IT" sz="900" b="1" spc="70" dirty="0">
                <a:solidFill>
                  <a:srgbClr val="0C3258"/>
                </a:solidFill>
                <a:latin typeface="Roboto"/>
                <a:cs typeface="Roboto"/>
              </a:rPr>
              <a:t>I</a:t>
            </a:r>
            <a:r>
              <a:rPr sz="900" b="1" spc="30" dirty="0">
                <a:solidFill>
                  <a:srgbClr val="0C3258"/>
                </a:solidFill>
                <a:latin typeface="Roboto"/>
                <a:cs typeface="Roboto"/>
              </a:rPr>
              <a:t>"</a:t>
            </a:r>
            <a:endParaRPr sz="900" dirty="0">
              <a:latin typeface="Roboto"/>
              <a:cs typeface="Roboto"/>
            </a:endParaRPr>
          </a:p>
          <a:p>
            <a:pPr algn="ctr">
              <a:lnSpc>
                <a:spcPts val="530"/>
              </a:lnSpc>
            </a:pPr>
            <a:endParaRPr lang="it-IT" sz="900" spc="20" dirty="0">
              <a:solidFill>
                <a:srgbClr val="0C3258"/>
              </a:solidFill>
              <a:latin typeface="Roboto"/>
              <a:cs typeface="Roboto"/>
            </a:endParaRPr>
          </a:p>
          <a:p>
            <a:pPr algn="ctr">
              <a:lnSpc>
                <a:spcPts val="530"/>
              </a:lnSpc>
            </a:pPr>
            <a:r>
              <a:rPr sz="900" spc="20" dirty="0">
                <a:solidFill>
                  <a:srgbClr val="0C3258"/>
                </a:solidFill>
                <a:latin typeface="Roboto"/>
                <a:cs typeface="Roboto"/>
              </a:rPr>
              <a:t>PROG</a:t>
            </a:r>
            <a:r>
              <a:rPr lang="it-IT" sz="900" spc="2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spc="20" dirty="0">
                <a:solidFill>
                  <a:srgbClr val="0C3258"/>
                </a:solidFill>
                <a:latin typeface="Roboto"/>
                <a:cs typeface="Roboto"/>
              </a:rPr>
              <a:t>-</a:t>
            </a:r>
            <a:r>
              <a:rPr lang="it-IT" sz="900" spc="20" dirty="0">
                <a:solidFill>
                  <a:srgbClr val="0C3258"/>
                </a:solidFill>
                <a:latin typeface="Roboto"/>
                <a:cs typeface="Roboto"/>
              </a:rPr>
              <a:t>125</a:t>
            </a:r>
          </a:p>
          <a:p>
            <a:pPr algn="ctr">
              <a:lnSpc>
                <a:spcPts val="530"/>
              </a:lnSpc>
            </a:pPr>
            <a:endParaRPr lang="it-IT" sz="900" spc="20" dirty="0">
              <a:solidFill>
                <a:srgbClr val="0C3258"/>
              </a:solidFill>
              <a:latin typeface="Roboto"/>
              <a:cs typeface="Roboto"/>
            </a:endParaRPr>
          </a:p>
        </p:txBody>
      </p:sp>
      <p:pic>
        <p:nvPicPr>
          <p:cNvPr id="27" name="object 4">
            <a:extLst>
              <a:ext uri="{FF2B5EF4-FFF2-40B4-BE49-F238E27FC236}">
                <a16:creationId xmlns:a16="http://schemas.microsoft.com/office/drawing/2014/main" xmlns="" id="{1DC82E46-8D12-4D9A-A29E-49FC04BC570F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06460" y="220484"/>
            <a:ext cx="1153449" cy="697476"/>
          </a:xfrm>
          <a:prstGeom prst="rect">
            <a:avLst/>
          </a:prstGeom>
        </p:spPr>
      </p:pic>
      <p:sp>
        <p:nvSpPr>
          <p:cNvPr id="29" name="object 25">
            <a:extLst>
              <a:ext uri="{FF2B5EF4-FFF2-40B4-BE49-F238E27FC236}">
                <a16:creationId xmlns:a16="http://schemas.microsoft.com/office/drawing/2014/main" xmlns="" id="{1D466977-4AEE-49BF-9A04-B0CE84A0404A}"/>
              </a:ext>
            </a:extLst>
          </p:cNvPr>
          <p:cNvSpPr txBox="1"/>
          <p:nvPr/>
        </p:nvSpPr>
        <p:spPr>
          <a:xfrm>
            <a:off x="1559909" y="504098"/>
            <a:ext cx="1794598" cy="390491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47625" marR="5080" indent="-35560">
              <a:spcBef>
                <a:spcPts val="204"/>
              </a:spcBef>
            </a:pPr>
            <a:r>
              <a:rPr lang="it-IT" sz="1100" b="1" spc="20" dirty="0">
                <a:solidFill>
                  <a:srgbClr val="0C3258"/>
                </a:solidFill>
                <a:latin typeface="Trebuchet MS"/>
                <a:cs typeface="Trebuchet MS"/>
              </a:rPr>
              <a:t>Cofinanziato</a:t>
            </a:r>
          </a:p>
          <a:p>
            <a:pPr marL="47625" marR="5080" indent="-35560">
              <a:spcBef>
                <a:spcPts val="204"/>
              </a:spcBef>
            </a:pPr>
            <a:r>
              <a:rPr lang="it-IT" sz="1100" b="1" spc="20" dirty="0">
                <a:solidFill>
                  <a:srgbClr val="0C3258"/>
                </a:solidFill>
                <a:latin typeface="Trebuchet MS"/>
                <a:cs typeface="Trebuchet MS"/>
              </a:rPr>
              <a:t>dall’Unione Europea</a:t>
            </a:r>
            <a:endParaRPr sz="1100" dirty="0">
              <a:latin typeface="Trebuchet MS"/>
              <a:cs typeface="Trebuchet MS"/>
            </a:endParaRPr>
          </a:p>
        </p:txBody>
      </p:sp>
      <p:pic>
        <p:nvPicPr>
          <p:cNvPr id="30" name="object 3">
            <a:extLst>
              <a:ext uri="{FF2B5EF4-FFF2-40B4-BE49-F238E27FC236}">
                <a16:creationId xmlns:a16="http://schemas.microsoft.com/office/drawing/2014/main" xmlns="" id="{47C84053-459B-4699-94DF-D3DC95FEF64A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462408" y="225891"/>
            <a:ext cx="1655920" cy="673948"/>
          </a:xfrm>
          <a:prstGeom prst="rect">
            <a:avLst/>
          </a:prstGeom>
        </p:spPr>
      </p:pic>
      <p:pic>
        <p:nvPicPr>
          <p:cNvPr id="19" name="Picture 6">
            <a:extLst>
              <a:ext uri="{FF2B5EF4-FFF2-40B4-BE49-F238E27FC236}">
                <a16:creationId xmlns:a16="http://schemas.microsoft.com/office/drawing/2014/main" xmlns="" id="{184298DA-B65C-4235-8D3B-B2862983BC49}"/>
              </a:ext>
            </a:extLst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540976" y="336622"/>
            <a:ext cx="1310005" cy="591185"/>
          </a:xfrm>
          <a:prstGeom prst="rect">
            <a:avLst/>
          </a:prstGeom>
        </p:spPr>
      </p:pic>
      <p:sp>
        <p:nvSpPr>
          <p:cNvPr id="16" name="CasellaDiTesto 15">
            <a:extLst>
              <a:ext uri="{FF2B5EF4-FFF2-40B4-BE49-F238E27FC236}">
                <a16:creationId xmlns:a16="http://schemas.microsoft.com/office/drawing/2014/main" xmlns="" id="{540AEAA8-B5FB-4BAF-B427-2EFA96AF79C4}"/>
              </a:ext>
            </a:extLst>
          </p:cNvPr>
          <p:cNvSpPr txBox="1"/>
          <p:nvPr/>
        </p:nvSpPr>
        <p:spPr>
          <a:xfrm>
            <a:off x="7192804" y="2068510"/>
            <a:ext cx="311801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400" b="1" i="0" u="none" strike="noStrike" baseline="0" dirty="0">
                <a:solidFill>
                  <a:schemeClr val="tx2">
                    <a:lumMod val="60000"/>
                    <a:lumOff val="40000"/>
                  </a:schemeClr>
                </a:solidFill>
                <a:latin typeface="Abadi" panose="020B0604020104020204" pitchFamily="34" charset="0"/>
                <a:ea typeface="STKaiti" panose="020B0503020204020204" pitchFamily="2" charset="-122"/>
              </a:rPr>
              <a:t> Reti territoriali</a:t>
            </a:r>
            <a:endParaRPr lang="it-IT" sz="2400" b="1" dirty="0">
              <a:solidFill>
                <a:schemeClr val="tx2">
                  <a:lumMod val="60000"/>
                  <a:lumOff val="40000"/>
                </a:schemeClr>
              </a:solidFill>
              <a:latin typeface="Abadi" panose="020B0604020104020204" pitchFamily="34" charset="0"/>
              <a:ea typeface="STKaiti" panose="020B0503020204020204" pitchFamily="2" charset="-122"/>
            </a:endParaRPr>
          </a:p>
        </p:txBody>
      </p:sp>
      <p:pic>
        <p:nvPicPr>
          <p:cNvPr id="17" name="Picture 6" descr="NO ALLE RETI DI 'AMBITO' E DI 'SCOPO' Non fate approvare in seno ai Collegi  dei docenti e ai Consigli d'istituto le reti - Confederazione Italiana di  base - UNICOBAS">
            <a:extLst>
              <a:ext uri="{FF2B5EF4-FFF2-40B4-BE49-F238E27FC236}">
                <a16:creationId xmlns:a16="http://schemas.microsoft.com/office/drawing/2014/main" xmlns="" id="{5183DB26-8F40-4E50-BFD4-74E1192767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6100" y="3324225"/>
            <a:ext cx="2590800" cy="1657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xmlns="" id="{83B833B9-E10B-4E3F-BECA-3BE3CCB29F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5483109"/>
              </p:ext>
            </p:extLst>
          </p:nvPr>
        </p:nvGraphicFramePr>
        <p:xfrm>
          <a:off x="3517900" y="2937824"/>
          <a:ext cx="6629400" cy="32150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4741">
                  <a:extLst>
                    <a:ext uri="{9D8B030D-6E8A-4147-A177-3AD203B41FA5}">
                      <a16:colId xmlns:a16="http://schemas.microsoft.com/office/drawing/2014/main" xmlns="" val="2630256983"/>
                    </a:ext>
                  </a:extLst>
                </a:gridCol>
                <a:gridCol w="3384659">
                  <a:extLst>
                    <a:ext uri="{9D8B030D-6E8A-4147-A177-3AD203B41FA5}">
                      <a16:colId xmlns:a16="http://schemas.microsoft.com/office/drawing/2014/main" xmlns="" val="2177974357"/>
                    </a:ext>
                  </a:extLst>
                </a:gridCol>
              </a:tblGrid>
              <a:tr h="396082">
                <a:tc>
                  <a:txBody>
                    <a:bodyPr/>
                    <a:lstStyle/>
                    <a:p>
                      <a:r>
                        <a:rPr lang="it-IT" sz="2000" dirty="0">
                          <a:latin typeface="Abadi" panose="020B0604020104020204" pitchFamily="34" charset="0"/>
                        </a:rPr>
                        <a:t>Territorio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dirty="0">
                          <a:latin typeface="Abadi" panose="020B0604020104020204" pitchFamily="34" charset="0"/>
                        </a:rPr>
                        <a:t>Responsabilità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93357835"/>
                  </a:ext>
                </a:extLst>
              </a:tr>
              <a:tr h="441381">
                <a:tc>
                  <a:txBody>
                    <a:bodyPr/>
                    <a:lstStyle/>
                    <a:p>
                      <a:r>
                        <a:rPr lang="it-IT" sz="2000" b="1" dirty="0">
                          <a:solidFill>
                            <a:srgbClr val="002060"/>
                          </a:solidFill>
                          <a:latin typeface="Abadi" panose="020B0604020104020204" pitchFamily="34" charset="0"/>
                        </a:rPr>
                        <a:t>Milano nord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badi" panose="020B0604020104020204" pitchFamily="34" charset="0"/>
                        </a:rPr>
                        <a:t>CNCA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38657533"/>
                  </a:ext>
                </a:extLst>
              </a:tr>
              <a:tr h="396082">
                <a:tc>
                  <a:txBody>
                    <a:bodyPr/>
                    <a:lstStyle/>
                    <a:p>
                      <a:r>
                        <a:rPr lang="it-IT" sz="2000" b="1" dirty="0">
                          <a:solidFill>
                            <a:srgbClr val="002060"/>
                          </a:solidFill>
                          <a:latin typeface="Abadi" panose="020B0604020104020204" pitchFamily="34" charset="0"/>
                        </a:rPr>
                        <a:t>Verona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badi" panose="020B0604020104020204" pitchFamily="34" charset="0"/>
                        </a:rPr>
                        <a:t>Fondazione Don Calabria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77387288"/>
                  </a:ext>
                </a:extLst>
              </a:tr>
              <a:tr h="396082">
                <a:tc>
                  <a:txBody>
                    <a:bodyPr/>
                    <a:lstStyle/>
                    <a:p>
                      <a:r>
                        <a:rPr lang="it-IT" sz="2000" b="1" dirty="0">
                          <a:solidFill>
                            <a:srgbClr val="002060"/>
                          </a:solidFill>
                          <a:latin typeface="Abadi" panose="020B0604020104020204" pitchFamily="34" charset="0"/>
                        </a:rPr>
                        <a:t>Ancona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badi" panose="020B0604020104020204" pitchFamily="34" charset="0"/>
                        </a:rPr>
                        <a:t>CNCA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64126252"/>
                  </a:ext>
                </a:extLst>
              </a:tr>
              <a:tr h="396082">
                <a:tc>
                  <a:txBody>
                    <a:bodyPr/>
                    <a:lstStyle/>
                    <a:p>
                      <a:r>
                        <a:rPr lang="it-IT" sz="2000" b="1" dirty="0">
                          <a:solidFill>
                            <a:srgbClr val="002060"/>
                          </a:solidFill>
                          <a:latin typeface="Abadi" panose="020B0604020104020204" pitchFamily="34" charset="0"/>
                        </a:rPr>
                        <a:t>Roma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badi" panose="020B0604020104020204" pitchFamily="34" charset="0"/>
                        </a:rPr>
                        <a:t>CNCA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04944446"/>
                  </a:ext>
                </a:extLst>
              </a:tr>
              <a:tr h="396082">
                <a:tc>
                  <a:txBody>
                    <a:bodyPr/>
                    <a:lstStyle/>
                    <a:p>
                      <a:r>
                        <a:rPr lang="it-IT" sz="2000" b="1" dirty="0">
                          <a:solidFill>
                            <a:srgbClr val="002060"/>
                          </a:solidFill>
                          <a:latin typeface="Abadi" panose="020B0604020104020204" pitchFamily="34" charset="0"/>
                        </a:rPr>
                        <a:t>Casal di Principe (CE)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badi" panose="020B0604020104020204" pitchFamily="34" charset="0"/>
                        </a:rPr>
                        <a:t>Fondazione Don Calabria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33329452"/>
                  </a:ext>
                </a:extLst>
              </a:tr>
              <a:tr h="396082">
                <a:tc>
                  <a:txBody>
                    <a:bodyPr/>
                    <a:lstStyle/>
                    <a:p>
                      <a:r>
                        <a:rPr lang="it-IT" sz="2000" b="1" dirty="0">
                          <a:solidFill>
                            <a:srgbClr val="002060"/>
                          </a:solidFill>
                          <a:latin typeface="Abadi" panose="020B0604020104020204" pitchFamily="34" charset="0"/>
                        </a:rPr>
                        <a:t>Catania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badi" panose="020B0604020104020204" pitchFamily="34" charset="0"/>
                        </a:rPr>
                        <a:t>CNCA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75684732"/>
                  </a:ext>
                </a:extLst>
              </a:tr>
              <a:tr h="396082">
                <a:tc>
                  <a:txBody>
                    <a:bodyPr/>
                    <a:lstStyle/>
                    <a:p>
                      <a:r>
                        <a:rPr lang="it-IT" sz="2000" b="1" dirty="0">
                          <a:solidFill>
                            <a:srgbClr val="002060"/>
                          </a:solidFill>
                          <a:latin typeface="Abadi" panose="020B0604020104020204" pitchFamily="34" charset="0"/>
                        </a:rPr>
                        <a:t>Palermo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badi" panose="020B0604020104020204" pitchFamily="34" charset="0"/>
                        </a:rPr>
                        <a:t>Fondazione Don Calabria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60516852"/>
                  </a:ext>
                </a:extLst>
              </a:tr>
            </a:tbl>
          </a:graphicData>
        </a:graphic>
      </p:graphicFrame>
      <p:pic>
        <p:nvPicPr>
          <p:cNvPr id="13" name="Immagine 12"/>
          <p:cNvPicPr/>
          <p:nvPr/>
        </p:nvPicPr>
        <p:blipFill>
          <a:blip r:embed="rId7" cstate="print">
            <a:extLst>
              <a:ext uri="{28A0092B-C50C-407E-A947-70E740481C1C}">
                <a14:useLocalDpi xmlns:ve="http://schemas.openxmlformats.org/markup-compatibility/2006" xmlns:o="urn:schemas-microsoft-com:office:office" xmlns:m="http://schemas.openxmlformats.org/officeDocument/2006/math" xmlns:v="urn:schemas-microsoft-com:vml" xmlns:wp="http://schemas.openxmlformats.org/drawingml/2006/wordprocessingDrawing" xmlns:w10="urn:schemas-microsoft-com:office:word" xmlns:w="http://schemas.openxmlformats.org/wordprocessingml/2006/main" xmlns:wne="http://schemas.microsoft.com/office/word/2006/wordml" xmlns:xdr="http://schemas.openxmlformats.org/drawingml/2006/spreadsheetDrawing" xmlns:a14="http://schemas.microsoft.com/office/drawing/2010/main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2298700" y="6372225"/>
            <a:ext cx="6867525" cy="1038225"/>
          </a:xfrm>
          <a:prstGeom prst="rect">
            <a:avLst/>
          </a:prstGeom>
          <a:noFill/>
          <a:extLst>
            <a:ext uri="{909E8E84-426E-40DD-AFC4-6F175D3DCCD1}">
              <a14:hiddenFill xmlns:ve="http://schemas.openxmlformats.org/markup-compatibility/2006" xmlns:o="urn:schemas-microsoft-com:office:office" xmlns:m="http://schemas.openxmlformats.org/officeDocument/2006/math" xmlns:v="urn:schemas-microsoft-com:vml" xmlns:wp="http://schemas.openxmlformats.org/drawingml/2006/wordprocessingDrawing" xmlns:w10="urn:schemas-microsoft-com:office:word" xmlns:w="http://schemas.openxmlformats.org/wordprocessingml/2006/main" xmlns:wne="http://schemas.microsoft.com/office/word/2006/wordml" xmlns:xdr="http://schemas.openxmlformats.org/drawingml/2006/spreadsheetDrawing" xmlns:a14="http://schemas.microsoft.com/office/drawing/2010/main" xmlns="" xmlns:pic="http://schemas.openxmlformats.org/drawingml/2006/picture" xmlns:lc="http://schemas.openxmlformats.org/drawingml/2006/lockedCanvas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5535803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bject 24">
            <a:extLst>
              <a:ext uri="{FF2B5EF4-FFF2-40B4-BE49-F238E27FC236}">
                <a16:creationId xmlns:a16="http://schemas.microsoft.com/office/drawing/2014/main" xmlns="" id="{59382179-67ED-4644-9642-878334780CF0}"/>
              </a:ext>
            </a:extLst>
          </p:cNvPr>
          <p:cNvSpPr txBox="1"/>
          <p:nvPr/>
        </p:nvSpPr>
        <p:spPr>
          <a:xfrm>
            <a:off x="1755059" y="1183453"/>
            <a:ext cx="7183281" cy="8925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530"/>
              </a:lnSpc>
              <a:spcBef>
                <a:spcPts val="100"/>
              </a:spcBef>
            </a:pP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FONDO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ASILO,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spc="35" dirty="0">
                <a:solidFill>
                  <a:srgbClr val="0C3258"/>
                </a:solidFill>
                <a:latin typeface="Roboto"/>
                <a:cs typeface="Roboto"/>
              </a:rPr>
              <a:t>MIGRAZIONE</a:t>
            </a:r>
            <a:r>
              <a:rPr sz="900" b="1" spc="75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dirty="0">
                <a:solidFill>
                  <a:srgbClr val="0C3258"/>
                </a:solidFill>
                <a:latin typeface="Roboto"/>
                <a:cs typeface="Roboto"/>
              </a:rPr>
              <a:t>E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spc="35" dirty="0">
                <a:solidFill>
                  <a:srgbClr val="0C3258"/>
                </a:solidFill>
                <a:latin typeface="Roboto"/>
                <a:cs typeface="Roboto"/>
              </a:rPr>
              <a:t>INTEGRAZIONE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spc="30" dirty="0">
                <a:solidFill>
                  <a:srgbClr val="0C3258"/>
                </a:solidFill>
                <a:latin typeface="Roboto"/>
                <a:cs typeface="Roboto"/>
              </a:rPr>
              <a:t>(FAMI</a:t>
            </a:r>
            <a:r>
              <a:rPr lang="it-IT" sz="900" b="1" spc="75" dirty="0">
                <a:solidFill>
                  <a:srgbClr val="0C3258"/>
                </a:solidFill>
                <a:latin typeface="Roboto"/>
                <a:cs typeface="Roboto"/>
              </a:rPr>
              <a:t>) 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20</a:t>
            </a:r>
            <a:r>
              <a:rPr lang="it-IT" sz="900" b="1" spc="25" dirty="0">
                <a:solidFill>
                  <a:srgbClr val="0C3258"/>
                </a:solidFill>
                <a:latin typeface="Roboto"/>
                <a:cs typeface="Roboto"/>
              </a:rPr>
              <a:t>2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1-202</a:t>
            </a:r>
            <a:r>
              <a:rPr lang="it-IT" sz="900" b="1" spc="25" dirty="0">
                <a:solidFill>
                  <a:srgbClr val="0C3258"/>
                </a:solidFill>
                <a:latin typeface="Roboto"/>
                <a:cs typeface="Roboto"/>
              </a:rPr>
              <a:t>7</a:t>
            </a:r>
          </a:p>
          <a:p>
            <a:pPr algn="ctr">
              <a:lnSpc>
                <a:spcPts val="530"/>
              </a:lnSpc>
              <a:spcBef>
                <a:spcPts val="100"/>
              </a:spcBef>
            </a:pPr>
            <a:endParaRPr sz="900" dirty="0">
              <a:latin typeface="Roboto"/>
              <a:cs typeface="Roboto"/>
            </a:endParaRPr>
          </a:p>
          <a:p>
            <a:pPr marL="12065" marR="5080" algn="ctr">
              <a:lnSpc>
                <a:spcPts val="520"/>
              </a:lnSpc>
              <a:spcBef>
                <a:spcPts val="25"/>
              </a:spcBef>
            </a:pPr>
            <a:endParaRPr lang="it-IT" sz="900" spc="25" dirty="0">
              <a:solidFill>
                <a:srgbClr val="0C3258"/>
              </a:solidFill>
              <a:latin typeface="Roboto"/>
              <a:cs typeface="Roboto"/>
            </a:endParaRPr>
          </a:p>
          <a:p>
            <a:pPr algn="ctr"/>
            <a:r>
              <a:rPr lang="it-IT" sz="900" spc="70" dirty="0">
                <a:solidFill>
                  <a:srgbClr val="0C3258"/>
                </a:solidFill>
                <a:latin typeface="Roboto"/>
                <a:cs typeface="Roboto"/>
              </a:rPr>
              <a:t>Obiettivo Specifico 2. Migrazione Legale e Integrazione – Misura di attuazione 2.d) – Ambito di applicazione 2 m) – </a:t>
            </a:r>
          </a:p>
          <a:p>
            <a:pPr algn="ctr"/>
            <a:r>
              <a:rPr lang="it-IT" sz="900" spc="70" dirty="0">
                <a:solidFill>
                  <a:srgbClr val="0C3258"/>
                </a:solidFill>
                <a:latin typeface="Roboto"/>
                <a:cs typeface="Roboto"/>
              </a:rPr>
              <a:t>Intervento a) Capacity building, qualificazione e rafforzamento degli uffici pubblici</a:t>
            </a:r>
            <a:endParaRPr lang="it-IT" sz="900" spc="25" dirty="0">
              <a:solidFill>
                <a:srgbClr val="0C3258"/>
              </a:solidFill>
              <a:latin typeface="Roboto"/>
              <a:cs typeface="Roboto"/>
            </a:endParaRPr>
          </a:p>
          <a:p>
            <a:pPr marL="12065" marR="5080" algn="ctr">
              <a:lnSpc>
                <a:spcPts val="520"/>
              </a:lnSpc>
              <a:spcBef>
                <a:spcPts val="25"/>
              </a:spcBef>
            </a:pPr>
            <a:endParaRPr lang="it-IT" sz="900" spc="25" dirty="0">
              <a:solidFill>
                <a:srgbClr val="0C3258"/>
              </a:solidFill>
              <a:latin typeface="Roboto"/>
              <a:cs typeface="Roboto"/>
            </a:endParaRPr>
          </a:p>
          <a:p>
            <a:pPr marL="12065" marR="5080" algn="ctr">
              <a:lnSpc>
                <a:spcPts val="520"/>
              </a:lnSpc>
              <a:spcBef>
                <a:spcPts val="25"/>
              </a:spcBef>
            </a:pPr>
            <a:endParaRPr sz="900" dirty="0">
              <a:latin typeface="Roboto"/>
              <a:cs typeface="Roboto"/>
            </a:endParaRPr>
          </a:p>
          <a:p>
            <a:pPr algn="ctr">
              <a:lnSpc>
                <a:spcPts val="530"/>
              </a:lnSpc>
            </a:pP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"</a:t>
            </a:r>
            <a:r>
              <a:rPr lang="it-IT" sz="900" b="1" spc="25" dirty="0">
                <a:solidFill>
                  <a:srgbClr val="0C3258"/>
                </a:solidFill>
                <a:latin typeface="Roboto"/>
                <a:cs typeface="Roboto"/>
              </a:rPr>
              <a:t>M.I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.R</a:t>
            </a:r>
            <a:r>
              <a:rPr lang="it-IT" sz="900" b="1" spc="25" dirty="0">
                <a:solidFill>
                  <a:srgbClr val="0C3258"/>
                </a:solidFill>
                <a:latin typeface="Roboto"/>
                <a:cs typeface="Roboto"/>
              </a:rPr>
              <a:t>.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E.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lang="it-IT" sz="900" b="1" spc="70" dirty="0">
                <a:solidFill>
                  <a:srgbClr val="0C3258"/>
                </a:solidFill>
                <a:latin typeface="Roboto"/>
                <a:cs typeface="Roboto"/>
              </a:rPr>
              <a:t>- </a:t>
            </a:r>
            <a:r>
              <a:rPr lang="it-IT" sz="900" spc="70" dirty="0">
                <a:solidFill>
                  <a:srgbClr val="0C3258"/>
                </a:solidFill>
                <a:latin typeface="Roboto"/>
                <a:cs typeface="Roboto"/>
              </a:rPr>
              <a:t>MINORENNI IMMIGRATI RETI TERRITORIAL</a:t>
            </a:r>
            <a:r>
              <a:rPr lang="it-IT" sz="900" b="1" spc="70" dirty="0">
                <a:solidFill>
                  <a:srgbClr val="0C3258"/>
                </a:solidFill>
                <a:latin typeface="Roboto"/>
                <a:cs typeface="Roboto"/>
              </a:rPr>
              <a:t>I</a:t>
            </a:r>
            <a:r>
              <a:rPr sz="900" b="1" spc="30" dirty="0">
                <a:solidFill>
                  <a:srgbClr val="0C3258"/>
                </a:solidFill>
                <a:latin typeface="Roboto"/>
                <a:cs typeface="Roboto"/>
              </a:rPr>
              <a:t>"</a:t>
            </a:r>
            <a:endParaRPr sz="900" dirty="0">
              <a:latin typeface="Roboto"/>
              <a:cs typeface="Roboto"/>
            </a:endParaRPr>
          </a:p>
          <a:p>
            <a:pPr algn="ctr">
              <a:lnSpc>
                <a:spcPts val="530"/>
              </a:lnSpc>
            </a:pPr>
            <a:endParaRPr lang="it-IT" sz="900" spc="20" dirty="0">
              <a:solidFill>
                <a:srgbClr val="0C3258"/>
              </a:solidFill>
              <a:latin typeface="Roboto"/>
              <a:cs typeface="Roboto"/>
            </a:endParaRPr>
          </a:p>
          <a:p>
            <a:pPr algn="ctr">
              <a:lnSpc>
                <a:spcPts val="530"/>
              </a:lnSpc>
            </a:pPr>
            <a:r>
              <a:rPr sz="900" spc="20" dirty="0">
                <a:solidFill>
                  <a:srgbClr val="0C3258"/>
                </a:solidFill>
                <a:latin typeface="Roboto"/>
                <a:cs typeface="Roboto"/>
              </a:rPr>
              <a:t>PROG</a:t>
            </a:r>
            <a:r>
              <a:rPr lang="it-IT" sz="900" spc="2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spc="20" dirty="0">
                <a:solidFill>
                  <a:srgbClr val="0C3258"/>
                </a:solidFill>
                <a:latin typeface="Roboto"/>
                <a:cs typeface="Roboto"/>
              </a:rPr>
              <a:t>-</a:t>
            </a:r>
            <a:r>
              <a:rPr lang="it-IT" sz="900" spc="20" dirty="0">
                <a:solidFill>
                  <a:srgbClr val="0C3258"/>
                </a:solidFill>
                <a:latin typeface="Roboto"/>
                <a:cs typeface="Roboto"/>
              </a:rPr>
              <a:t>125</a:t>
            </a:r>
          </a:p>
          <a:p>
            <a:pPr algn="ctr">
              <a:lnSpc>
                <a:spcPts val="530"/>
              </a:lnSpc>
            </a:pPr>
            <a:endParaRPr lang="it-IT" sz="900" spc="20" dirty="0">
              <a:solidFill>
                <a:srgbClr val="0C3258"/>
              </a:solidFill>
              <a:latin typeface="Roboto"/>
              <a:cs typeface="Roboto"/>
            </a:endParaRPr>
          </a:p>
        </p:txBody>
      </p:sp>
      <p:pic>
        <p:nvPicPr>
          <p:cNvPr id="27" name="object 4">
            <a:extLst>
              <a:ext uri="{FF2B5EF4-FFF2-40B4-BE49-F238E27FC236}">
                <a16:creationId xmlns:a16="http://schemas.microsoft.com/office/drawing/2014/main" xmlns="" id="{1DC82E46-8D12-4D9A-A29E-49FC04BC570F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06460" y="220484"/>
            <a:ext cx="1153449" cy="697476"/>
          </a:xfrm>
          <a:prstGeom prst="rect">
            <a:avLst/>
          </a:prstGeom>
        </p:spPr>
      </p:pic>
      <p:sp>
        <p:nvSpPr>
          <p:cNvPr id="29" name="object 25">
            <a:extLst>
              <a:ext uri="{FF2B5EF4-FFF2-40B4-BE49-F238E27FC236}">
                <a16:creationId xmlns:a16="http://schemas.microsoft.com/office/drawing/2014/main" xmlns="" id="{1D466977-4AEE-49BF-9A04-B0CE84A0404A}"/>
              </a:ext>
            </a:extLst>
          </p:cNvPr>
          <p:cNvSpPr txBox="1"/>
          <p:nvPr/>
        </p:nvSpPr>
        <p:spPr>
          <a:xfrm>
            <a:off x="1559909" y="504098"/>
            <a:ext cx="1794598" cy="390491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47625" marR="5080" indent="-35560">
              <a:spcBef>
                <a:spcPts val="204"/>
              </a:spcBef>
            </a:pPr>
            <a:r>
              <a:rPr lang="it-IT" sz="1100" b="1" spc="20" dirty="0">
                <a:solidFill>
                  <a:srgbClr val="0C3258"/>
                </a:solidFill>
                <a:latin typeface="Trebuchet MS"/>
                <a:cs typeface="Trebuchet MS"/>
              </a:rPr>
              <a:t>Cofinanziato</a:t>
            </a:r>
          </a:p>
          <a:p>
            <a:pPr marL="47625" marR="5080" indent="-35560">
              <a:spcBef>
                <a:spcPts val="204"/>
              </a:spcBef>
            </a:pPr>
            <a:r>
              <a:rPr lang="it-IT" sz="1100" b="1" spc="20" dirty="0">
                <a:solidFill>
                  <a:srgbClr val="0C3258"/>
                </a:solidFill>
                <a:latin typeface="Trebuchet MS"/>
                <a:cs typeface="Trebuchet MS"/>
              </a:rPr>
              <a:t>dall’Unione Europea</a:t>
            </a:r>
            <a:endParaRPr sz="1100" dirty="0">
              <a:latin typeface="Trebuchet MS"/>
              <a:cs typeface="Trebuchet MS"/>
            </a:endParaRPr>
          </a:p>
        </p:txBody>
      </p:sp>
      <p:pic>
        <p:nvPicPr>
          <p:cNvPr id="30" name="object 3">
            <a:extLst>
              <a:ext uri="{FF2B5EF4-FFF2-40B4-BE49-F238E27FC236}">
                <a16:creationId xmlns:a16="http://schemas.microsoft.com/office/drawing/2014/main" xmlns="" id="{47C84053-459B-4699-94DF-D3DC95FEF64A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462408" y="225891"/>
            <a:ext cx="1655920" cy="673948"/>
          </a:xfrm>
          <a:prstGeom prst="rect">
            <a:avLst/>
          </a:prstGeom>
        </p:spPr>
      </p:pic>
      <p:pic>
        <p:nvPicPr>
          <p:cNvPr id="19" name="Picture 6">
            <a:extLst>
              <a:ext uri="{FF2B5EF4-FFF2-40B4-BE49-F238E27FC236}">
                <a16:creationId xmlns:a16="http://schemas.microsoft.com/office/drawing/2014/main" xmlns="" id="{184298DA-B65C-4235-8D3B-B2862983BC49}"/>
              </a:ext>
            </a:extLst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540976" y="336622"/>
            <a:ext cx="1310005" cy="591185"/>
          </a:xfrm>
          <a:prstGeom prst="rect">
            <a:avLst/>
          </a:prstGeom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xmlns="" id="{21229CEC-06D9-28B1-ED88-C41A6898841E}"/>
              </a:ext>
            </a:extLst>
          </p:cNvPr>
          <p:cNvSpPr txBox="1"/>
          <p:nvPr/>
        </p:nvSpPr>
        <p:spPr>
          <a:xfrm>
            <a:off x="165100" y="2927107"/>
            <a:ext cx="2292108" cy="24929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400" b="1" i="0" u="none" strike="noStrike" baseline="0" dirty="0">
                <a:solidFill>
                  <a:schemeClr val="tx2">
                    <a:lumMod val="60000"/>
                    <a:lumOff val="40000"/>
                  </a:schemeClr>
                </a:solidFill>
                <a:latin typeface="Abadi" panose="020B0604020104020204" pitchFamily="34" charset="0"/>
                <a:ea typeface="STKaiti" panose="020B0503020204020204" pitchFamily="2" charset="-122"/>
              </a:rPr>
              <a:t> Reti territoriali </a:t>
            </a:r>
          </a:p>
          <a:p>
            <a:endParaRPr lang="it-IT" sz="2400" b="1" i="0" u="none" strike="noStrike" baseline="0" dirty="0">
              <a:solidFill>
                <a:schemeClr val="tx2">
                  <a:lumMod val="60000"/>
                  <a:lumOff val="40000"/>
                </a:schemeClr>
              </a:solidFill>
              <a:latin typeface="Abadi" panose="020B0604020104020204" pitchFamily="34" charset="0"/>
              <a:ea typeface="STKaiti" panose="020B0503020204020204" pitchFamily="2" charset="-122"/>
            </a:endParaRPr>
          </a:p>
          <a:p>
            <a:r>
              <a:rPr lang="it-IT" dirty="0">
                <a:solidFill>
                  <a:schemeClr val="accent1">
                    <a:lumMod val="75000"/>
                  </a:schemeClr>
                </a:solidFill>
                <a:latin typeface="Abadi" panose="020B0604020104020204" pitchFamily="34" charset="0"/>
              </a:rPr>
              <a:t>5 Comuni; </a:t>
            </a:r>
          </a:p>
          <a:p>
            <a:r>
              <a:rPr lang="it-IT" dirty="0">
                <a:solidFill>
                  <a:schemeClr val="accent1">
                    <a:lumMod val="75000"/>
                  </a:schemeClr>
                </a:solidFill>
                <a:latin typeface="Abadi" panose="020B0604020104020204" pitchFamily="34" charset="0"/>
              </a:rPr>
              <a:t>1 Ambito; </a:t>
            </a:r>
          </a:p>
          <a:p>
            <a:r>
              <a:rPr lang="it-IT" dirty="0">
                <a:solidFill>
                  <a:schemeClr val="accent1">
                    <a:lumMod val="75000"/>
                  </a:schemeClr>
                </a:solidFill>
                <a:latin typeface="Abadi" panose="020B0604020104020204" pitchFamily="34" charset="0"/>
              </a:rPr>
              <a:t>13 Istituti Scolastici – Enti Formazione Professionale; </a:t>
            </a:r>
          </a:p>
          <a:p>
            <a:r>
              <a:rPr lang="it-IT" dirty="0">
                <a:solidFill>
                  <a:schemeClr val="accent1">
                    <a:lumMod val="75000"/>
                  </a:schemeClr>
                </a:solidFill>
                <a:latin typeface="Abadi" panose="020B0604020104020204" pitchFamily="34" charset="0"/>
              </a:rPr>
              <a:t>6 associazioni/coop.</a:t>
            </a:r>
            <a:endParaRPr lang="it-IT" sz="2400" b="1" dirty="0">
              <a:solidFill>
                <a:schemeClr val="accent1">
                  <a:lumMod val="75000"/>
                </a:schemeClr>
              </a:solidFill>
              <a:latin typeface="Abadi" panose="020B0604020104020204" pitchFamily="34" charset="0"/>
              <a:ea typeface="STKaiti" panose="020B0503020204020204" pitchFamily="2" charset="-122"/>
            </a:endParaRPr>
          </a:p>
        </p:txBody>
      </p:sp>
      <p:graphicFrame>
        <p:nvGraphicFramePr>
          <p:cNvPr id="5" name="Tabella 4">
            <a:extLst>
              <a:ext uri="{FF2B5EF4-FFF2-40B4-BE49-F238E27FC236}">
                <a16:creationId xmlns:a16="http://schemas.microsoft.com/office/drawing/2014/main" xmlns="" id="{83B833B9-E10B-4E3F-BECA-3BE3CCB29F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53162681"/>
              </p:ext>
            </p:extLst>
          </p:nvPr>
        </p:nvGraphicFramePr>
        <p:xfrm>
          <a:off x="2640836" y="2257425"/>
          <a:ext cx="7697725" cy="43658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6863">
                  <a:extLst>
                    <a:ext uri="{9D8B030D-6E8A-4147-A177-3AD203B41FA5}">
                      <a16:colId xmlns:a16="http://schemas.microsoft.com/office/drawing/2014/main" xmlns="" val="2630256983"/>
                    </a:ext>
                  </a:extLst>
                </a:gridCol>
                <a:gridCol w="5600862">
                  <a:extLst>
                    <a:ext uri="{9D8B030D-6E8A-4147-A177-3AD203B41FA5}">
                      <a16:colId xmlns:a16="http://schemas.microsoft.com/office/drawing/2014/main" xmlns="" val="2177974357"/>
                    </a:ext>
                  </a:extLst>
                </a:gridCol>
              </a:tblGrid>
              <a:tr h="353117">
                <a:tc>
                  <a:txBody>
                    <a:bodyPr/>
                    <a:lstStyle/>
                    <a:p>
                      <a:r>
                        <a:rPr lang="it-IT" sz="1600" dirty="0">
                          <a:latin typeface="Abadi" panose="020B0604020104020204" pitchFamily="34" charset="0"/>
                        </a:rPr>
                        <a:t>Territorio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>
                          <a:latin typeface="Abadi" panose="020B0604020104020204" pitchFamily="34" charset="0"/>
                        </a:rPr>
                        <a:t>Adesione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93357835"/>
                  </a:ext>
                </a:extLst>
              </a:tr>
              <a:tr h="866742">
                <a:tc>
                  <a:txBody>
                    <a:bodyPr/>
                    <a:lstStyle/>
                    <a:p>
                      <a:r>
                        <a:rPr lang="it-IT" sz="1600" b="1" dirty="0">
                          <a:solidFill>
                            <a:srgbClr val="002060"/>
                          </a:solidFill>
                          <a:latin typeface="Abadi" panose="020B0604020104020204" pitchFamily="34" charset="0"/>
                        </a:rPr>
                        <a:t>Milano nord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badi" panose="020B0604020104020204" pitchFamily="34" charset="0"/>
                        </a:rPr>
                        <a:t>Comune Sesto San Giovanni – Azienda Sociale distretto Castano Primo 11 Comuni – CNOS Sesto S. Giovanni – IIS Montale Cinisello balsamo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38657533"/>
                  </a:ext>
                </a:extLst>
              </a:tr>
              <a:tr h="609930">
                <a:tc>
                  <a:txBody>
                    <a:bodyPr/>
                    <a:lstStyle/>
                    <a:p>
                      <a:r>
                        <a:rPr lang="it-IT" sz="1600" b="1" dirty="0">
                          <a:solidFill>
                            <a:srgbClr val="002060"/>
                          </a:solidFill>
                          <a:latin typeface="Abadi" panose="020B0604020104020204" pitchFamily="34" charset="0"/>
                        </a:rPr>
                        <a:t>Verona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badi" panose="020B0604020104020204" pitchFamily="34" charset="0"/>
                        </a:rPr>
                        <a:t>Comune San Bonifacio – ENGIM – CFP San Giuseppe  - CFP Don Calabria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77387288"/>
                  </a:ext>
                </a:extLst>
              </a:tr>
              <a:tr h="353117">
                <a:tc>
                  <a:txBody>
                    <a:bodyPr/>
                    <a:lstStyle/>
                    <a:p>
                      <a:r>
                        <a:rPr lang="it-IT" sz="1600" b="1" dirty="0">
                          <a:solidFill>
                            <a:srgbClr val="002060"/>
                          </a:solidFill>
                          <a:latin typeface="Abadi" panose="020B0604020104020204" pitchFamily="34" charset="0"/>
                        </a:rPr>
                        <a:t>Ancona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badi" panose="020B0604020104020204" pitchFamily="34" charset="0"/>
                        </a:rPr>
                        <a:t>IIS </a:t>
                      </a:r>
                      <a:r>
                        <a:rPr lang="it-IT" sz="1600" b="1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badi" panose="020B0604020104020204" pitchFamily="34" charset="0"/>
                        </a:rPr>
                        <a:t>Podesti</a:t>
                      </a:r>
                      <a:r>
                        <a:rPr lang="it-IT" sz="16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badi" panose="020B0604020104020204" pitchFamily="34" charset="0"/>
                        </a:rPr>
                        <a:t> – COOSS Marche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64126252"/>
                  </a:ext>
                </a:extLst>
              </a:tr>
              <a:tr h="353117">
                <a:tc>
                  <a:txBody>
                    <a:bodyPr/>
                    <a:lstStyle/>
                    <a:p>
                      <a:r>
                        <a:rPr lang="it-IT" sz="1600" b="1" dirty="0">
                          <a:solidFill>
                            <a:srgbClr val="002060"/>
                          </a:solidFill>
                          <a:latin typeface="Abadi" panose="020B0604020104020204" pitchFamily="34" charset="0"/>
                        </a:rPr>
                        <a:t>Roma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badi" panose="020B0604020104020204" pitchFamily="34" charset="0"/>
                        </a:rPr>
                        <a:t>Municipio XIV – Liceo </a:t>
                      </a:r>
                      <a:r>
                        <a:rPr lang="it-IT" sz="1600" b="1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badi" panose="020B0604020104020204" pitchFamily="34" charset="0"/>
                        </a:rPr>
                        <a:t>Ripetta</a:t>
                      </a:r>
                      <a:r>
                        <a:rPr lang="it-IT" sz="16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badi" panose="020B0604020104020204" pitchFamily="34" charset="0"/>
                        </a:rPr>
                        <a:t> - CPIA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04944446"/>
                  </a:ext>
                </a:extLst>
              </a:tr>
              <a:tr h="609930">
                <a:tc>
                  <a:txBody>
                    <a:bodyPr/>
                    <a:lstStyle/>
                    <a:p>
                      <a:r>
                        <a:rPr lang="it-IT" sz="1600" b="1" dirty="0">
                          <a:solidFill>
                            <a:srgbClr val="002060"/>
                          </a:solidFill>
                          <a:latin typeface="Abadi" panose="020B0604020104020204" pitchFamily="34" charset="0"/>
                        </a:rPr>
                        <a:t>Casal di Principe (CE)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badi" panose="020B0604020104020204" pitchFamily="34" charset="0"/>
                        </a:rPr>
                        <a:t>Comune Casal di Principe – ITS Carli – Coop. Agropoli – Coop. Eureka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33329452"/>
                  </a:ext>
                </a:extLst>
              </a:tr>
              <a:tr h="353117">
                <a:tc>
                  <a:txBody>
                    <a:bodyPr/>
                    <a:lstStyle/>
                    <a:p>
                      <a:r>
                        <a:rPr lang="it-IT" sz="1600" b="1" dirty="0">
                          <a:solidFill>
                            <a:srgbClr val="002060"/>
                          </a:solidFill>
                          <a:latin typeface="Abadi" panose="020B0604020104020204" pitchFamily="34" charset="0"/>
                        </a:rPr>
                        <a:t>Catania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badi" panose="020B0604020104020204" pitchFamily="34" charset="0"/>
                        </a:rPr>
                        <a:t>ENAIP - EUROFORM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75684732"/>
                  </a:ext>
                </a:extLst>
              </a:tr>
              <a:tr h="866742">
                <a:tc>
                  <a:txBody>
                    <a:bodyPr/>
                    <a:lstStyle/>
                    <a:p>
                      <a:r>
                        <a:rPr lang="it-IT" sz="1600" b="1" dirty="0">
                          <a:solidFill>
                            <a:srgbClr val="002060"/>
                          </a:solidFill>
                          <a:latin typeface="Abadi" panose="020B0604020104020204" pitchFamily="34" charset="0"/>
                        </a:rPr>
                        <a:t>Palermo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badi" panose="020B0604020104020204" pitchFamily="34" charset="0"/>
                        </a:rPr>
                        <a:t>Comune Palermo – Comune Termini Imerese – IC Radice – Istituto Valdese – CFP Don Calabria - Coop. </a:t>
                      </a:r>
                      <a:r>
                        <a:rPr lang="it-IT" sz="1600" b="1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badi" panose="020B0604020104020204" pitchFamily="34" charset="0"/>
                        </a:rPr>
                        <a:t>Panormitana</a:t>
                      </a:r>
                      <a:endParaRPr lang="it-IT" sz="1600" b="1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Abadi" panose="020B06040201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60516852"/>
                  </a:ext>
                </a:extLst>
              </a:tr>
            </a:tbl>
          </a:graphicData>
        </a:graphic>
      </p:graphicFrame>
      <p:pic>
        <p:nvPicPr>
          <p:cNvPr id="13" name="Immagine 12"/>
          <p:cNvPicPr/>
          <p:nvPr/>
        </p:nvPicPr>
        <p:blipFill>
          <a:blip r:embed="rId6" cstate="print">
            <a:extLst>
              <a:ext uri="{28A0092B-C50C-407E-A947-70E740481C1C}">
                <a14:useLocalDpi xmlns:ve="http://schemas.openxmlformats.org/markup-compatibility/2006" xmlns:o="urn:schemas-microsoft-com:office:office" xmlns:m="http://schemas.openxmlformats.org/officeDocument/2006/math" xmlns:v="urn:schemas-microsoft-com:vml" xmlns:wp="http://schemas.openxmlformats.org/drawingml/2006/wordprocessingDrawing" xmlns:w10="urn:schemas-microsoft-com:office:word" xmlns:w="http://schemas.openxmlformats.org/wordprocessingml/2006/main" xmlns:wne="http://schemas.microsoft.com/office/word/2006/wordml" xmlns:xdr="http://schemas.openxmlformats.org/drawingml/2006/spreadsheetDrawing" xmlns:a14="http://schemas.microsoft.com/office/drawing/2010/main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2222500" y="6677024"/>
            <a:ext cx="6867525" cy="885826"/>
          </a:xfrm>
          <a:prstGeom prst="rect">
            <a:avLst/>
          </a:prstGeom>
          <a:noFill/>
          <a:extLst>
            <a:ext uri="{909E8E84-426E-40DD-AFC4-6F175D3DCCD1}">
              <a14:hiddenFill xmlns:ve="http://schemas.openxmlformats.org/markup-compatibility/2006" xmlns:o="urn:schemas-microsoft-com:office:office" xmlns:m="http://schemas.openxmlformats.org/officeDocument/2006/math" xmlns:v="urn:schemas-microsoft-com:vml" xmlns:wp="http://schemas.openxmlformats.org/drawingml/2006/wordprocessingDrawing" xmlns:w10="urn:schemas-microsoft-com:office:word" xmlns:w="http://schemas.openxmlformats.org/wordprocessingml/2006/main" xmlns:wne="http://schemas.microsoft.com/office/word/2006/wordml" xmlns:xdr="http://schemas.openxmlformats.org/drawingml/2006/spreadsheetDrawing" xmlns:a14="http://schemas.microsoft.com/office/drawing/2010/main" xmlns="" xmlns:pic="http://schemas.openxmlformats.org/drawingml/2006/picture" xmlns:lc="http://schemas.openxmlformats.org/drawingml/2006/lockedCanvas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7112363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bject 24">
            <a:extLst>
              <a:ext uri="{FF2B5EF4-FFF2-40B4-BE49-F238E27FC236}">
                <a16:creationId xmlns:a16="http://schemas.microsoft.com/office/drawing/2014/main" xmlns="" id="{59382179-67ED-4644-9642-878334780CF0}"/>
              </a:ext>
            </a:extLst>
          </p:cNvPr>
          <p:cNvSpPr txBox="1"/>
          <p:nvPr/>
        </p:nvSpPr>
        <p:spPr>
          <a:xfrm>
            <a:off x="1755059" y="1183453"/>
            <a:ext cx="7183281" cy="8925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530"/>
              </a:lnSpc>
              <a:spcBef>
                <a:spcPts val="100"/>
              </a:spcBef>
            </a:pP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FONDO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ASILO,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spc="35" dirty="0">
                <a:solidFill>
                  <a:srgbClr val="0C3258"/>
                </a:solidFill>
                <a:latin typeface="Roboto"/>
                <a:cs typeface="Roboto"/>
              </a:rPr>
              <a:t>MIGRAZIONE</a:t>
            </a:r>
            <a:r>
              <a:rPr sz="900" b="1" spc="75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dirty="0">
                <a:solidFill>
                  <a:srgbClr val="0C3258"/>
                </a:solidFill>
                <a:latin typeface="Roboto"/>
                <a:cs typeface="Roboto"/>
              </a:rPr>
              <a:t>E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spc="35" dirty="0">
                <a:solidFill>
                  <a:srgbClr val="0C3258"/>
                </a:solidFill>
                <a:latin typeface="Roboto"/>
                <a:cs typeface="Roboto"/>
              </a:rPr>
              <a:t>INTEGRAZIONE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spc="30" dirty="0">
                <a:solidFill>
                  <a:srgbClr val="0C3258"/>
                </a:solidFill>
                <a:latin typeface="Roboto"/>
                <a:cs typeface="Roboto"/>
              </a:rPr>
              <a:t>(FAMI</a:t>
            </a:r>
            <a:r>
              <a:rPr lang="it-IT" sz="900" b="1" spc="75" dirty="0">
                <a:solidFill>
                  <a:srgbClr val="0C3258"/>
                </a:solidFill>
                <a:latin typeface="Roboto"/>
                <a:cs typeface="Roboto"/>
              </a:rPr>
              <a:t>) 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20</a:t>
            </a:r>
            <a:r>
              <a:rPr lang="it-IT" sz="900" b="1" spc="25" dirty="0">
                <a:solidFill>
                  <a:srgbClr val="0C3258"/>
                </a:solidFill>
                <a:latin typeface="Roboto"/>
                <a:cs typeface="Roboto"/>
              </a:rPr>
              <a:t>2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1-202</a:t>
            </a:r>
            <a:r>
              <a:rPr lang="it-IT" sz="900" b="1" spc="25" dirty="0">
                <a:solidFill>
                  <a:srgbClr val="0C3258"/>
                </a:solidFill>
                <a:latin typeface="Roboto"/>
                <a:cs typeface="Roboto"/>
              </a:rPr>
              <a:t>7</a:t>
            </a:r>
          </a:p>
          <a:p>
            <a:pPr algn="ctr">
              <a:lnSpc>
                <a:spcPts val="530"/>
              </a:lnSpc>
              <a:spcBef>
                <a:spcPts val="100"/>
              </a:spcBef>
            </a:pPr>
            <a:endParaRPr sz="900" dirty="0">
              <a:latin typeface="Roboto"/>
              <a:cs typeface="Roboto"/>
            </a:endParaRPr>
          </a:p>
          <a:p>
            <a:pPr marL="12065" marR="5080" algn="ctr">
              <a:lnSpc>
                <a:spcPts val="520"/>
              </a:lnSpc>
              <a:spcBef>
                <a:spcPts val="25"/>
              </a:spcBef>
            </a:pPr>
            <a:endParaRPr lang="it-IT" sz="900" spc="25" dirty="0">
              <a:solidFill>
                <a:srgbClr val="0C3258"/>
              </a:solidFill>
              <a:latin typeface="Roboto"/>
              <a:cs typeface="Roboto"/>
            </a:endParaRPr>
          </a:p>
          <a:p>
            <a:pPr algn="ctr"/>
            <a:r>
              <a:rPr lang="it-IT" sz="900" spc="70" dirty="0">
                <a:solidFill>
                  <a:srgbClr val="0C3258"/>
                </a:solidFill>
                <a:latin typeface="Roboto"/>
                <a:cs typeface="Roboto"/>
              </a:rPr>
              <a:t>Obiettivo Specifico 2. Migrazione Legale e Integrazione – Misura di attuazione 2.d) – Ambito di applicazione 2 m) – </a:t>
            </a:r>
          </a:p>
          <a:p>
            <a:pPr algn="ctr"/>
            <a:r>
              <a:rPr lang="it-IT" sz="900" spc="70" dirty="0">
                <a:solidFill>
                  <a:srgbClr val="0C3258"/>
                </a:solidFill>
                <a:latin typeface="Roboto"/>
                <a:cs typeface="Roboto"/>
              </a:rPr>
              <a:t>Intervento a) Capacity building, qualificazione e rafforzamento degli uffici pubblici</a:t>
            </a:r>
            <a:endParaRPr lang="it-IT" sz="900" spc="25" dirty="0">
              <a:solidFill>
                <a:srgbClr val="0C3258"/>
              </a:solidFill>
              <a:latin typeface="Roboto"/>
              <a:cs typeface="Roboto"/>
            </a:endParaRPr>
          </a:p>
          <a:p>
            <a:pPr marL="12065" marR="5080" algn="ctr">
              <a:lnSpc>
                <a:spcPts val="520"/>
              </a:lnSpc>
              <a:spcBef>
                <a:spcPts val="25"/>
              </a:spcBef>
            </a:pPr>
            <a:endParaRPr lang="it-IT" sz="900" spc="25" dirty="0">
              <a:solidFill>
                <a:srgbClr val="0C3258"/>
              </a:solidFill>
              <a:latin typeface="Roboto"/>
              <a:cs typeface="Roboto"/>
            </a:endParaRPr>
          </a:p>
          <a:p>
            <a:pPr marL="12065" marR="5080" algn="ctr">
              <a:lnSpc>
                <a:spcPts val="520"/>
              </a:lnSpc>
              <a:spcBef>
                <a:spcPts val="25"/>
              </a:spcBef>
            </a:pPr>
            <a:endParaRPr sz="900" dirty="0">
              <a:latin typeface="Roboto"/>
              <a:cs typeface="Roboto"/>
            </a:endParaRPr>
          </a:p>
          <a:p>
            <a:pPr algn="ctr">
              <a:lnSpc>
                <a:spcPts val="530"/>
              </a:lnSpc>
            </a:pP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"</a:t>
            </a:r>
            <a:r>
              <a:rPr lang="it-IT" sz="900" b="1" spc="25" dirty="0">
                <a:solidFill>
                  <a:srgbClr val="0C3258"/>
                </a:solidFill>
                <a:latin typeface="Roboto"/>
                <a:cs typeface="Roboto"/>
              </a:rPr>
              <a:t>M.I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.R</a:t>
            </a:r>
            <a:r>
              <a:rPr lang="it-IT" sz="900" b="1" spc="25" dirty="0">
                <a:solidFill>
                  <a:srgbClr val="0C3258"/>
                </a:solidFill>
                <a:latin typeface="Roboto"/>
                <a:cs typeface="Roboto"/>
              </a:rPr>
              <a:t>.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E.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lang="it-IT" sz="900" b="1" spc="70" dirty="0">
                <a:solidFill>
                  <a:srgbClr val="0C3258"/>
                </a:solidFill>
                <a:latin typeface="Roboto"/>
                <a:cs typeface="Roboto"/>
              </a:rPr>
              <a:t>- </a:t>
            </a:r>
            <a:r>
              <a:rPr lang="it-IT" sz="900" spc="70" dirty="0">
                <a:solidFill>
                  <a:srgbClr val="0C3258"/>
                </a:solidFill>
                <a:latin typeface="Roboto"/>
                <a:cs typeface="Roboto"/>
              </a:rPr>
              <a:t>MINORENNI IMMIGRATI RETI TERRITORIAL</a:t>
            </a:r>
            <a:r>
              <a:rPr lang="it-IT" sz="900" b="1" spc="70" dirty="0">
                <a:solidFill>
                  <a:srgbClr val="0C3258"/>
                </a:solidFill>
                <a:latin typeface="Roboto"/>
                <a:cs typeface="Roboto"/>
              </a:rPr>
              <a:t>I</a:t>
            </a:r>
            <a:r>
              <a:rPr sz="900" b="1" spc="30" dirty="0">
                <a:solidFill>
                  <a:srgbClr val="0C3258"/>
                </a:solidFill>
                <a:latin typeface="Roboto"/>
                <a:cs typeface="Roboto"/>
              </a:rPr>
              <a:t>"</a:t>
            </a:r>
            <a:endParaRPr sz="900" dirty="0">
              <a:latin typeface="Roboto"/>
              <a:cs typeface="Roboto"/>
            </a:endParaRPr>
          </a:p>
          <a:p>
            <a:pPr algn="ctr">
              <a:lnSpc>
                <a:spcPts val="530"/>
              </a:lnSpc>
            </a:pPr>
            <a:endParaRPr lang="it-IT" sz="900" spc="20" dirty="0">
              <a:solidFill>
                <a:srgbClr val="0C3258"/>
              </a:solidFill>
              <a:latin typeface="Roboto"/>
              <a:cs typeface="Roboto"/>
            </a:endParaRPr>
          </a:p>
          <a:p>
            <a:pPr algn="ctr">
              <a:lnSpc>
                <a:spcPts val="530"/>
              </a:lnSpc>
            </a:pPr>
            <a:r>
              <a:rPr sz="900" spc="20" dirty="0">
                <a:solidFill>
                  <a:srgbClr val="0C3258"/>
                </a:solidFill>
                <a:latin typeface="Roboto"/>
                <a:cs typeface="Roboto"/>
              </a:rPr>
              <a:t>PROG</a:t>
            </a:r>
            <a:r>
              <a:rPr lang="it-IT" sz="900" spc="2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spc="20" dirty="0">
                <a:solidFill>
                  <a:srgbClr val="0C3258"/>
                </a:solidFill>
                <a:latin typeface="Roboto"/>
                <a:cs typeface="Roboto"/>
              </a:rPr>
              <a:t>-</a:t>
            </a:r>
            <a:r>
              <a:rPr lang="it-IT" sz="900" spc="20" dirty="0">
                <a:solidFill>
                  <a:srgbClr val="0C3258"/>
                </a:solidFill>
                <a:latin typeface="Roboto"/>
                <a:cs typeface="Roboto"/>
              </a:rPr>
              <a:t>125</a:t>
            </a:r>
          </a:p>
          <a:p>
            <a:pPr algn="ctr">
              <a:lnSpc>
                <a:spcPts val="530"/>
              </a:lnSpc>
            </a:pPr>
            <a:endParaRPr lang="it-IT" sz="900" spc="20" dirty="0">
              <a:solidFill>
                <a:srgbClr val="0C3258"/>
              </a:solidFill>
              <a:latin typeface="Roboto"/>
              <a:cs typeface="Roboto"/>
            </a:endParaRPr>
          </a:p>
        </p:txBody>
      </p:sp>
      <p:pic>
        <p:nvPicPr>
          <p:cNvPr id="27" name="object 4">
            <a:extLst>
              <a:ext uri="{FF2B5EF4-FFF2-40B4-BE49-F238E27FC236}">
                <a16:creationId xmlns:a16="http://schemas.microsoft.com/office/drawing/2014/main" xmlns="" id="{1DC82E46-8D12-4D9A-A29E-49FC04BC570F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06460" y="220484"/>
            <a:ext cx="1153449" cy="697476"/>
          </a:xfrm>
          <a:prstGeom prst="rect">
            <a:avLst/>
          </a:prstGeom>
        </p:spPr>
      </p:pic>
      <p:sp>
        <p:nvSpPr>
          <p:cNvPr id="29" name="object 25">
            <a:extLst>
              <a:ext uri="{FF2B5EF4-FFF2-40B4-BE49-F238E27FC236}">
                <a16:creationId xmlns:a16="http://schemas.microsoft.com/office/drawing/2014/main" xmlns="" id="{1D466977-4AEE-49BF-9A04-B0CE84A0404A}"/>
              </a:ext>
            </a:extLst>
          </p:cNvPr>
          <p:cNvSpPr txBox="1"/>
          <p:nvPr/>
        </p:nvSpPr>
        <p:spPr>
          <a:xfrm>
            <a:off x="1559909" y="504098"/>
            <a:ext cx="1794598" cy="390491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47625" marR="5080" indent="-35560">
              <a:spcBef>
                <a:spcPts val="204"/>
              </a:spcBef>
            </a:pPr>
            <a:r>
              <a:rPr lang="it-IT" sz="1100" b="1" spc="20" dirty="0">
                <a:solidFill>
                  <a:srgbClr val="0C3258"/>
                </a:solidFill>
                <a:latin typeface="Trebuchet MS"/>
                <a:cs typeface="Trebuchet MS"/>
              </a:rPr>
              <a:t>Cofinanziato</a:t>
            </a:r>
          </a:p>
          <a:p>
            <a:pPr marL="47625" marR="5080" indent="-35560">
              <a:spcBef>
                <a:spcPts val="204"/>
              </a:spcBef>
            </a:pPr>
            <a:r>
              <a:rPr lang="it-IT" sz="1100" b="1" spc="20" dirty="0">
                <a:solidFill>
                  <a:srgbClr val="0C3258"/>
                </a:solidFill>
                <a:latin typeface="Trebuchet MS"/>
                <a:cs typeface="Trebuchet MS"/>
              </a:rPr>
              <a:t>dall’Unione Europea</a:t>
            </a:r>
            <a:endParaRPr sz="1100" dirty="0">
              <a:latin typeface="Trebuchet MS"/>
              <a:cs typeface="Trebuchet MS"/>
            </a:endParaRPr>
          </a:p>
        </p:txBody>
      </p:sp>
      <p:pic>
        <p:nvPicPr>
          <p:cNvPr id="30" name="object 3">
            <a:extLst>
              <a:ext uri="{FF2B5EF4-FFF2-40B4-BE49-F238E27FC236}">
                <a16:creationId xmlns:a16="http://schemas.microsoft.com/office/drawing/2014/main" xmlns="" id="{47C84053-459B-4699-94DF-D3DC95FEF64A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462408" y="225891"/>
            <a:ext cx="1655920" cy="673948"/>
          </a:xfrm>
          <a:prstGeom prst="rect">
            <a:avLst/>
          </a:prstGeom>
        </p:spPr>
      </p:pic>
      <p:pic>
        <p:nvPicPr>
          <p:cNvPr id="19" name="Picture 6">
            <a:extLst>
              <a:ext uri="{FF2B5EF4-FFF2-40B4-BE49-F238E27FC236}">
                <a16:creationId xmlns:a16="http://schemas.microsoft.com/office/drawing/2014/main" xmlns="" id="{184298DA-B65C-4235-8D3B-B2862983BC49}"/>
              </a:ext>
            </a:extLst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540976" y="336622"/>
            <a:ext cx="1310005" cy="591185"/>
          </a:xfrm>
          <a:prstGeom prst="rect">
            <a:avLst/>
          </a:prstGeom>
        </p:spPr>
      </p:pic>
      <p:sp>
        <p:nvSpPr>
          <p:cNvPr id="17" name="CasellaDiTesto 16">
            <a:extLst>
              <a:ext uri="{FF2B5EF4-FFF2-40B4-BE49-F238E27FC236}">
                <a16:creationId xmlns:a16="http://schemas.microsoft.com/office/drawing/2014/main" xmlns="" id="{E49BA0BB-71FE-D7C2-8EFC-8BCC939A9E0B}"/>
              </a:ext>
            </a:extLst>
          </p:cNvPr>
          <p:cNvSpPr txBox="1"/>
          <p:nvPr/>
        </p:nvSpPr>
        <p:spPr>
          <a:xfrm>
            <a:off x="257197" y="2327182"/>
            <a:ext cx="204150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badi" panose="020B0604020104020204" pitchFamily="34" charset="0"/>
                <a:ea typeface="STKaiti" panose="020B0503020204020204" pitchFamily="2" charset="-122"/>
              </a:rPr>
              <a:t>Work package</a:t>
            </a:r>
          </a:p>
        </p:txBody>
      </p:sp>
      <p:graphicFrame>
        <p:nvGraphicFramePr>
          <p:cNvPr id="18" name="Tabella 17">
            <a:extLst>
              <a:ext uri="{FF2B5EF4-FFF2-40B4-BE49-F238E27FC236}">
                <a16:creationId xmlns:a16="http://schemas.microsoft.com/office/drawing/2014/main" xmlns="" id="{501853A0-914F-4A34-9406-84D1833BC7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93078010"/>
              </p:ext>
            </p:extLst>
          </p:nvPr>
        </p:nvGraphicFramePr>
        <p:xfrm>
          <a:off x="1993901" y="2105027"/>
          <a:ext cx="8124428" cy="43121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8076">
                  <a:extLst>
                    <a:ext uri="{9D8B030D-6E8A-4147-A177-3AD203B41FA5}">
                      <a16:colId xmlns:a16="http://schemas.microsoft.com/office/drawing/2014/main" xmlns="" val="3754676731"/>
                    </a:ext>
                  </a:extLst>
                </a:gridCol>
                <a:gridCol w="7456352">
                  <a:extLst>
                    <a:ext uri="{9D8B030D-6E8A-4147-A177-3AD203B41FA5}">
                      <a16:colId xmlns:a16="http://schemas.microsoft.com/office/drawing/2014/main" xmlns="" val="690200819"/>
                    </a:ext>
                  </a:extLst>
                </a:gridCol>
              </a:tblGrid>
              <a:tr h="415626">
                <a:tc>
                  <a:txBody>
                    <a:bodyPr/>
                    <a:lstStyle/>
                    <a:p>
                      <a:r>
                        <a:rPr lang="it-IT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badi" panose="020B0604020104020204" pitchFamily="34" charset="0"/>
                        </a:rPr>
                        <a:t>WP0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i="0" dirty="0">
                          <a:solidFill>
                            <a:schemeClr val="tx2"/>
                          </a:solidFill>
                          <a:effectLst/>
                          <a:latin typeface="Abadi" panose="020B0604020104020204" pitchFamily="34" charset="0"/>
                          <a:ea typeface="+mn-ea"/>
                          <a:cs typeface="+mn-cs"/>
                        </a:rPr>
                        <a:t>Gestione e controllo del progetto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72479578"/>
                  </a:ext>
                </a:extLst>
              </a:tr>
              <a:tr h="1148652">
                <a:tc>
                  <a:txBody>
                    <a:bodyPr/>
                    <a:lstStyle/>
                    <a:p>
                      <a:r>
                        <a:rPr lang="it-IT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badi" panose="020B0604020104020204" pitchFamily="34" charset="0"/>
                        </a:rPr>
                        <a:t>WP1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600" b="1" i="0" dirty="0">
                          <a:solidFill>
                            <a:schemeClr val="tx2"/>
                          </a:solidFill>
                          <a:effectLst/>
                          <a:latin typeface="Abadi" panose="020B0604020104020204" pitchFamily="34" charset="0"/>
                          <a:ea typeface="+mn-ea"/>
                          <a:cs typeface="+mn-cs"/>
                        </a:rPr>
                        <a:t>Rafforzamento della rete integrata (pubblico – privata) per contrastare i fenomeni della povertà educativa, dell'abbandono scolastico e del fallimento formativo valorizzando le esperienze educative/formative del territorio</a:t>
                      </a:r>
                      <a:endParaRPr lang="it-IT" sz="1600" b="1" i="0" dirty="0">
                        <a:solidFill>
                          <a:schemeClr val="tx2"/>
                        </a:solidFill>
                        <a:latin typeface="Abadi" panose="020B0604020104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36945167"/>
                  </a:ext>
                </a:extLst>
              </a:tr>
              <a:tr h="1148652">
                <a:tc>
                  <a:txBody>
                    <a:bodyPr/>
                    <a:lstStyle/>
                    <a:p>
                      <a:r>
                        <a:rPr lang="it-IT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badi" panose="020B0604020104020204" pitchFamily="34" charset="0"/>
                        </a:rPr>
                        <a:t>WP2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i="0" dirty="0">
                          <a:solidFill>
                            <a:schemeClr val="tx2"/>
                          </a:solidFill>
                          <a:effectLst/>
                          <a:latin typeface="Abadi" panose="020B0604020104020204" pitchFamily="34" charset="0"/>
                          <a:ea typeface="+mn-ea"/>
                          <a:cs typeface="+mn-cs"/>
                        </a:rPr>
                        <a:t>Potenziamento delle competenze degli operatori sociali (assistenti sociali/educatori/psicologi…) e della formazione (docenti, formatori, personale scolastico…) sui temi della vulnerabilità educativa in ottica inter/multiculturale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00337331"/>
                  </a:ext>
                </a:extLst>
              </a:tr>
              <a:tr h="1183561">
                <a:tc>
                  <a:txBody>
                    <a:bodyPr/>
                    <a:lstStyle/>
                    <a:p>
                      <a:r>
                        <a:rPr lang="it-IT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badi" panose="020B0604020104020204" pitchFamily="34" charset="0"/>
                        </a:rPr>
                        <a:t>WP3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i="0" dirty="0">
                          <a:solidFill>
                            <a:schemeClr val="tx2"/>
                          </a:solidFill>
                          <a:effectLst/>
                          <a:latin typeface="Abadi" panose="020B0604020104020204" pitchFamily="34" charset="0"/>
                          <a:ea typeface="+mn-ea"/>
                          <a:cs typeface="+mn-cs"/>
                        </a:rPr>
                        <a:t>Potenziare l’offerta di interventi sperimentali per minori stranieri e famiglie/caregivers nei servizi di prevenzione (centri diurni), accoglienza (famiglia/comunità), formativi (scuola/enti di formazione) e territoriali (luoghi informali)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96002582"/>
                  </a:ext>
                </a:extLst>
              </a:tr>
              <a:tr h="415626">
                <a:tc>
                  <a:txBody>
                    <a:bodyPr/>
                    <a:lstStyle/>
                    <a:p>
                      <a:r>
                        <a:rPr lang="it-IT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badi" panose="020B0604020104020204" pitchFamily="34" charset="0"/>
                        </a:rPr>
                        <a:t>WP4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i="0" dirty="0">
                          <a:solidFill>
                            <a:schemeClr val="tx2"/>
                          </a:solidFill>
                          <a:effectLst/>
                          <a:latin typeface="Abadi" panose="020B0604020104020204" pitchFamily="34" charset="0"/>
                          <a:ea typeface="+mn-ea"/>
                          <a:cs typeface="+mn-cs"/>
                        </a:rPr>
                        <a:t>Modellizzazione e disseminazione dei risultati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84978221"/>
                  </a:ext>
                </a:extLst>
              </a:tr>
            </a:tbl>
          </a:graphicData>
        </a:graphic>
      </p:graphicFrame>
      <p:pic>
        <p:nvPicPr>
          <p:cNvPr id="13" name="Immagine 12"/>
          <p:cNvPicPr/>
          <p:nvPr/>
        </p:nvPicPr>
        <p:blipFill>
          <a:blip r:embed="rId6" cstate="print">
            <a:extLst>
              <a:ext uri="{28A0092B-C50C-407E-A947-70E740481C1C}">
                <a14:useLocalDpi xmlns:ve="http://schemas.openxmlformats.org/markup-compatibility/2006" xmlns:o="urn:schemas-microsoft-com:office:office" xmlns:m="http://schemas.openxmlformats.org/officeDocument/2006/math" xmlns:v="urn:schemas-microsoft-com:vml" xmlns:wp="http://schemas.openxmlformats.org/drawingml/2006/wordprocessingDrawing" xmlns:w10="urn:schemas-microsoft-com:office:word" xmlns:w="http://schemas.openxmlformats.org/wordprocessingml/2006/main" xmlns:wne="http://schemas.microsoft.com/office/word/2006/wordml" xmlns:xdr="http://schemas.openxmlformats.org/drawingml/2006/spreadsheetDrawing" xmlns:a14="http://schemas.microsoft.com/office/drawing/2010/main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2298700" y="6524625"/>
            <a:ext cx="6867525" cy="1038225"/>
          </a:xfrm>
          <a:prstGeom prst="rect">
            <a:avLst/>
          </a:prstGeom>
          <a:noFill/>
          <a:extLst>
            <a:ext uri="{909E8E84-426E-40DD-AFC4-6F175D3DCCD1}">
              <a14:hiddenFill xmlns:ve="http://schemas.openxmlformats.org/markup-compatibility/2006" xmlns:o="urn:schemas-microsoft-com:office:office" xmlns:m="http://schemas.openxmlformats.org/officeDocument/2006/math" xmlns:v="urn:schemas-microsoft-com:vml" xmlns:wp="http://schemas.openxmlformats.org/drawingml/2006/wordprocessingDrawing" xmlns:w10="urn:schemas-microsoft-com:office:word" xmlns:w="http://schemas.openxmlformats.org/wordprocessingml/2006/main" xmlns:wne="http://schemas.microsoft.com/office/word/2006/wordml" xmlns:xdr="http://schemas.openxmlformats.org/drawingml/2006/spreadsheetDrawing" xmlns:a14="http://schemas.microsoft.com/office/drawing/2010/main" xmlns="" xmlns:pic="http://schemas.openxmlformats.org/drawingml/2006/picture" xmlns:lc="http://schemas.openxmlformats.org/drawingml/2006/lockedCanvas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6214186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bject 24">
            <a:extLst>
              <a:ext uri="{FF2B5EF4-FFF2-40B4-BE49-F238E27FC236}">
                <a16:creationId xmlns:a16="http://schemas.microsoft.com/office/drawing/2014/main" xmlns="" id="{59382179-67ED-4644-9642-878334780CF0}"/>
              </a:ext>
            </a:extLst>
          </p:cNvPr>
          <p:cNvSpPr txBox="1"/>
          <p:nvPr/>
        </p:nvSpPr>
        <p:spPr>
          <a:xfrm>
            <a:off x="1755059" y="1183453"/>
            <a:ext cx="7183281" cy="8925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530"/>
              </a:lnSpc>
              <a:spcBef>
                <a:spcPts val="100"/>
              </a:spcBef>
            </a:pP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FONDO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ASILO,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spc="35" dirty="0">
                <a:solidFill>
                  <a:srgbClr val="0C3258"/>
                </a:solidFill>
                <a:latin typeface="Roboto"/>
                <a:cs typeface="Roboto"/>
              </a:rPr>
              <a:t>MIGRAZIONE</a:t>
            </a:r>
            <a:r>
              <a:rPr sz="900" b="1" spc="75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dirty="0">
                <a:solidFill>
                  <a:srgbClr val="0C3258"/>
                </a:solidFill>
                <a:latin typeface="Roboto"/>
                <a:cs typeface="Roboto"/>
              </a:rPr>
              <a:t>E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spc="35" dirty="0">
                <a:solidFill>
                  <a:srgbClr val="0C3258"/>
                </a:solidFill>
                <a:latin typeface="Roboto"/>
                <a:cs typeface="Roboto"/>
              </a:rPr>
              <a:t>INTEGRAZIONE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spc="30" dirty="0">
                <a:solidFill>
                  <a:srgbClr val="0C3258"/>
                </a:solidFill>
                <a:latin typeface="Roboto"/>
                <a:cs typeface="Roboto"/>
              </a:rPr>
              <a:t>(FAMI</a:t>
            </a:r>
            <a:r>
              <a:rPr lang="it-IT" sz="900" b="1" spc="75" dirty="0">
                <a:solidFill>
                  <a:srgbClr val="0C3258"/>
                </a:solidFill>
                <a:latin typeface="Roboto"/>
                <a:cs typeface="Roboto"/>
              </a:rPr>
              <a:t>) 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20</a:t>
            </a:r>
            <a:r>
              <a:rPr lang="it-IT" sz="900" b="1" spc="25" dirty="0">
                <a:solidFill>
                  <a:srgbClr val="0C3258"/>
                </a:solidFill>
                <a:latin typeface="Roboto"/>
                <a:cs typeface="Roboto"/>
              </a:rPr>
              <a:t>2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1-202</a:t>
            </a:r>
            <a:r>
              <a:rPr lang="it-IT" sz="900" b="1" spc="25" dirty="0">
                <a:solidFill>
                  <a:srgbClr val="0C3258"/>
                </a:solidFill>
                <a:latin typeface="Roboto"/>
                <a:cs typeface="Roboto"/>
              </a:rPr>
              <a:t>7</a:t>
            </a:r>
          </a:p>
          <a:p>
            <a:pPr algn="ctr">
              <a:lnSpc>
                <a:spcPts val="530"/>
              </a:lnSpc>
              <a:spcBef>
                <a:spcPts val="100"/>
              </a:spcBef>
            </a:pPr>
            <a:endParaRPr sz="900" dirty="0">
              <a:latin typeface="Roboto"/>
              <a:cs typeface="Roboto"/>
            </a:endParaRPr>
          </a:p>
          <a:p>
            <a:pPr marL="12065" marR="5080" algn="ctr">
              <a:lnSpc>
                <a:spcPts val="520"/>
              </a:lnSpc>
              <a:spcBef>
                <a:spcPts val="25"/>
              </a:spcBef>
            </a:pPr>
            <a:endParaRPr lang="it-IT" sz="900" spc="25" dirty="0">
              <a:solidFill>
                <a:srgbClr val="0C3258"/>
              </a:solidFill>
              <a:latin typeface="Roboto"/>
              <a:cs typeface="Roboto"/>
            </a:endParaRPr>
          </a:p>
          <a:p>
            <a:pPr algn="ctr"/>
            <a:r>
              <a:rPr lang="it-IT" sz="900" spc="70" dirty="0">
                <a:solidFill>
                  <a:srgbClr val="0C3258"/>
                </a:solidFill>
                <a:latin typeface="Roboto"/>
                <a:cs typeface="Roboto"/>
              </a:rPr>
              <a:t>Obiettivo Specifico 2. Migrazione Legale e Integrazione – Misura di attuazione 2.d) – Ambito di applicazione 2 m) – </a:t>
            </a:r>
          </a:p>
          <a:p>
            <a:pPr algn="ctr"/>
            <a:r>
              <a:rPr lang="it-IT" sz="900" spc="70" dirty="0">
                <a:solidFill>
                  <a:srgbClr val="0C3258"/>
                </a:solidFill>
                <a:latin typeface="Roboto"/>
                <a:cs typeface="Roboto"/>
              </a:rPr>
              <a:t>Intervento a) Capacity building, qualificazione e rafforzamento degli uffici pubblici</a:t>
            </a:r>
            <a:endParaRPr lang="it-IT" sz="900" spc="25" dirty="0">
              <a:solidFill>
                <a:srgbClr val="0C3258"/>
              </a:solidFill>
              <a:latin typeface="Roboto"/>
              <a:cs typeface="Roboto"/>
            </a:endParaRPr>
          </a:p>
          <a:p>
            <a:pPr marL="12065" marR="5080" algn="ctr">
              <a:lnSpc>
                <a:spcPts val="520"/>
              </a:lnSpc>
              <a:spcBef>
                <a:spcPts val="25"/>
              </a:spcBef>
            </a:pPr>
            <a:endParaRPr lang="it-IT" sz="900" spc="25" dirty="0">
              <a:solidFill>
                <a:srgbClr val="0C3258"/>
              </a:solidFill>
              <a:latin typeface="Roboto"/>
              <a:cs typeface="Roboto"/>
            </a:endParaRPr>
          </a:p>
          <a:p>
            <a:pPr marL="12065" marR="5080" algn="ctr">
              <a:lnSpc>
                <a:spcPts val="520"/>
              </a:lnSpc>
              <a:spcBef>
                <a:spcPts val="25"/>
              </a:spcBef>
            </a:pPr>
            <a:endParaRPr sz="900" dirty="0">
              <a:latin typeface="Roboto"/>
              <a:cs typeface="Roboto"/>
            </a:endParaRPr>
          </a:p>
          <a:p>
            <a:pPr algn="ctr">
              <a:lnSpc>
                <a:spcPts val="530"/>
              </a:lnSpc>
            </a:pP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"</a:t>
            </a:r>
            <a:r>
              <a:rPr lang="it-IT" sz="900" b="1" spc="25" dirty="0">
                <a:solidFill>
                  <a:srgbClr val="0C3258"/>
                </a:solidFill>
                <a:latin typeface="Roboto"/>
                <a:cs typeface="Roboto"/>
              </a:rPr>
              <a:t>M.I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.R</a:t>
            </a:r>
            <a:r>
              <a:rPr lang="it-IT" sz="900" b="1" spc="25" dirty="0">
                <a:solidFill>
                  <a:srgbClr val="0C3258"/>
                </a:solidFill>
                <a:latin typeface="Roboto"/>
                <a:cs typeface="Roboto"/>
              </a:rPr>
              <a:t>.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E.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lang="it-IT" sz="900" b="1" spc="70" dirty="0">
                <a:solidFill>
                  <a:srgbClr val="0C3258"/>
                </a:solidFill>
                <a:latin typeface="Roboto"/>
                <a:cs typeface="Roboto"/>
              </a:rPr>
              <a:t>- </a:t>
            </a:r>
            <a:r>
              <a:rPr lang="it-IT" sz="900" spc="70" dirty="0">
                <a:solidFill>
                  <a:srgbClr val="0C3258"/>
                </a:solidFill>
                <a:latin typeface="Roboto"/>
                <a:cs typeface="Roboto"/>
              </a:rPr>
              <a:t>MINORENNI IMMIGRATI RETI TERRITORIAL</a:t>
            </a:r>
            <a:r>
              <a:rPr lang="it-IT" sz="900" b="1" spc="70" dirty="0">
                <a:solidFill>
                  <a:srgbClr val="0C3258"/>
                </a:solidFill>
                <a:latin typeface="Roboto"/>
                <a:cs typeface="Roboto"/>
              </a:rPr>
              <a:t>I</a:t>
            </a:r>
            <a:r>
              <a:rPr sz="900" b="1" spc="30" dirty="0">
                <a:solidFill>
                  <a:srgbClr val="0C3258"/>
                </a:solidFill>
                <a:latin typeface="Roboto"/>
                <a:cs typeface="Roboto"/>
              </a:rPr>
              <a:t>"</a:t>
            </a:r>
            <a:endParaRPr sz="900" dirty="0">
              <a:latin typeface="Roboto"/>
              <a:cs typeface="Roboto"/>
            </a:endParaRPr>
          </a:p>
          <a:p>
            <a:pPr algn="ctr">
              <a:lnSpc>
                <a:spcPts val="530"/>
              </a:lnSpc>
            </a:pPr>
            <a:endParaRPr lang="it-IT" sz="900" spc="20" dirty="0">
              <a:solidFill>
                <a:srgbClr val="0C3258"/>
              </a:solidFill>
              <a:latin typeface="Roboto"/>
              <a:cs typeface="Roboto"/>
            </a:endParaRPr>
          </a:p>
          <a:p>
            <a:pPr algn="ctr">
              <a:lnSpc>
                <a:spcPts val="530"/>
              </a:lnSpc>
            </a:pPr>
            <a:r>
              <a:rPr sz="900" spc="20" dirty="0">
                <a:solidFill>
                  <a:srgbClr val="0C3258"/>
                </a:solidFill>
                <a:latin typeface="Roboto"/>
                <a:cs typeface="Roboto"/>
              </a:rPr>
              <a:t>PROG</a:t>
            </a:r>
            <a:r>
              <a:rPr lang="it-IT" sz="900" spc="2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spc="20" dirty="0">
                <a:solidFill>
                  <a:srgbClr val="0C3258"/>
                </a:solidFill>
                <a:latin typeface="Roboto"/>
                <a:cs typeface="Roboto"/>
              </a:rPr>
              <a:t>-</a:t>
            </a:r>
            <a:r>
              <a:rPr lang="it-IT" sz="900" spc="20" dirty="0">
                <a:solidFill>
                  <a:srgbClr val="0C3258"/>
                </a:solidFill>
                <a:latin typeface="Roboto"/>
                <a:cs typeface="Roboto"/>
              </a:rPr>
              <a:t>125</a:t>
            </a:r>
          </a:p>
          <a:p>
            <a:pPr algn="ctr">
              <a:lnSpc>
                <a:spcPts val="530"/>
              </a:lnSpc>
            </a:pPr>
            <a:endParaRPr lang="it-IT" sz="900" spc="20" dirty="0">
              <a:solidFill>
                <a:srgbClr val="0C3258"/>
              </a:solidFill>
              <a:latin typeface="Roboto"/>
              <a:cs typeface="Roboto"/>
            </a:endParaRPr>
          </a:p>
        </p:txBody>
      </p:sp>
      <p:pic>
        <p:nvPicPr>
          <p:cNvPr id="27" name="object 4">
            <a:extLst>
              <a:ext uri="{FF2B5EF4-FFF2-40B4-BE49-F238E27FC236}">
                <a16:creationId xmlns:a16="http://schemas.microsoft.com/office/drawing/2014/main" xmlns="" id="{1DC82E46-8D12-4D9A-A29E-49FC04BC570F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06460" y="220484"/>
            <a:ext cx="1153449" cy="697476"/>
          </a:xfrm>
          <a:prstGeom prst="rect">
            <a:avLst/>
          </a:prstGeom>
        </p:spPr>
      </p:pic>
      <p:sp>
        <p:nvSpPr>
          <p:cNvPr id="29" name="object 25">
            <a:extLst>
              <a:ext uri="{FF2B5EF4-FFF2-40B4-BE49-F238E27FC236}">
                <a16:creationId xmlns:a16="http://schemas.microsoft.com/office/drawing/2014/main" xmlns="" id="{1D466977-4AEE-49BF-9A04-B0CE84A0404A}"/>
              </a:ext>
            </a:extLst>
          </p:cNvPr>
          <p:cNvSpPr txBox="1"/>
          <p:nvPr/>
        </p:nvSpPr>
        <p:spPr>
          <a:xfrm>
            <a:off x="1559909" y="504098"/>
            <a:ext cx="1794598" cy="390491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47625" marR="5080" indent="-35560">
              <a:spcBef>
                <a:spcPts val="204"/>
              </a:spcBef>
            </a:pPr>
            <a:r>
              <a:rPr lang="it-IT" sz="1100" b="1" spc="20" dirty="0">
                <a:solidFill>
                  <a:srgbClr val="0C3258"/>
                </a:solidFill>
                <a:latin typeface="Trebuchet MS"/>
                <a:cs typeface="Trebuchet MS"/>
              </a:rPr>
              <a:t>Cofinanziato</a:t>
            </a:r>
          </a:p>
          <a:p>
            <a:pPr marL="47625" marR="5080" indent="-35560">
              <a:spcBef>
                <a:spcPts val="204"/>
              </a:spcBef>
            </a:pPr>
            <a:r>
              <a:rPr lang="it-IT" sz="1100" b="1" spc="20" dirty="0">
                <a:solidFill>
                  <a:srgbClr val="0C3258"/>
                </a:solidFill>
                <a:latin typeface="Trebuchet MS"/>
                <a:cs typeface="Trebuchet MS"/>
              </a:rPr>
              <a:t>dall’Unione Europea</a:t>
            </a:r>
            <a:endParaRPr sz="1100" dirty="0">
              <a:latin typeface="Trebuchet MS"/>
              <a:cs typeface="Trebuchet MS"/>
            </a:endParaRPr>
          </a:p>
        </p:txBody>
      </p:sp>
      <p:pic>
        <p:nvPicPr>
          <p:cNvPr id="30" name="object 3">
            <a:extLst>
              <a:ext uri="{FF2B5EF4-FFF2-40B4-BE49-F238E27FC236}">
                <a16:creationId xmlns:a16="http://schemas.microsoft.com/office/drawing/2014/main" xmlns="" id="{47C84053-459B-4699-94DF-D3DC95FEF64A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462408" y="225891"/>
            <a:ext cx="1655920" cy="673948"/>
          </a:xfrm>
          <a:prstGeom prst="rect">
            <a:avLst/>
          </a:prstGeom>
        </p:spPr>
      </p:pic>
      <p:pic>
        <p:nvPicPr>
          <p:cNvPr id="19" name="Picture 6">
            <a:extLst>
              <a:ext uri="{FF2B5EF4-FFF2-40B4-BE49-F238E27FC236}">
                <a16:creationId xmlns:a16="http://schemas.microsoft.com/office/drawing/2014/main" xmlns="" id="{184298DA-B65C-4235-8D3B-B2862983BC49}"/>
              </a:ext>
            </a:extLst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540976" y="336622"/>
            <a:ext cx="1310005" cy="591185"/>
          </a:xfrm>
          <a:prstGeom prst="rect">
            <a:avLst/>
          </a:prstGeom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xmlns="" id="{5CD48DB0-138D-19D2-18CD-372D5419C043}"/>
              </a:ext>
            </a:extLst>
          </p:cNvPr>
          <p:cNvSpPr txBox="1"/>
          <p:nvPr/>
        </p:nvSpPr>
        <p:spPr>
          <a:xfrm>
            <a:off x="457417" y="2296042"/>
            <a:ext cx="9387225" cy="44627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it-IT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"/>
                <a:ea typeface="STKaiti" panose="020B0503020204020204" pitchFamily="2" charset="-122"/>
              </a:rPr>
              <a:t>WP0</a:t>
            </a:r>
            <a:r>
              <a:rPr lang="it-IT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"/>
              </a:rPr>
              <a:t> Gestione e controllo del progetto </a:t>
            </a:r>
          </a:p>
          <a:p>
            <a:pPr lvl="0" algn="ctr"/>
            <a:endParaRPr lang="it-IT" sz="24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badi"/>
            </a:endParaRPr>
          </a:p>
          <a:p>
            <a:pPr lvl="0" algn="ctr"/>
            <a:r>
              <a:rPr lang="it-IT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"/>
              </a:rPr>
              <a:t>i</a:t>
            </a:r>
            <a:r>
              <a:rPr lang="it-IT" sz="2400" b="1" dirty="0">
                <a:solidFill>
                  <a:schemeClr val="tx2"/>
                </a:solidFill>
                <a:latin typeface="Abadi"/>
              </a:rPr>
              <a:t>nsieme delle azioni trasversali utili al coordinamento, amministrazione, rendicontazione, monitoraggio finanziario e monitoraggio fisico delle attività. </a:t>
            </a:r>
          </a:p>
          <a:p>
            <a:pPr lvl="0" algn="ctr"/>
            <a:endParaRPr lang="it-IT" sz="2400" b="1" dirty="0">
              <a:solidFill>
                <a:srgbClr val="00B0F0"/>
              </a:solidFill>
              <a:latin typeface="Abadi"/>
            </a:endParaRPr>
          </a:p>
          <a:p>
            <a:pPr lvl="0" algn="ctr"/>
            <a:r>
              <a:rPr lang="it-IT" sz="2400" b="1" dirty="0">
                <a:solidFill>
                  <a:srgbClr val="00B0F0"/>
                </a:solidFill>
                <a:latin typeface="Abadi"/>
              </a:rPr>
              <a:t>Durata: da luglio 2024 a agosto 2026</a:t>
            </a:r>
          </a:p>
          <a:p>
            <a:pPr lvl="0" algn="ctr"/>
            <a:endParaRPr lang="it-IT" sz="2400" b="1" dirty="0">
              <a:solidFill>
                <a:srgbClr val="00B0F0"/>
              </a:solidFill>
              <a:latin typeface="Abadi"/>
            </a:endParaRPr>
          </a:p>
          <a:p>
            <a:pPr lvl="0" algn="ctr"/>
            <a:r>
              <a:rPr lang="it-IT" sz="2400" b="1" dirty="0">
                <a:solidFill>
                  <a:srgbClr val="00B0F0"/>
                </a:solidFill>
                <a:latin typeface="Abadi"/>
              </a:rPr>
              <a:t>Responsabile: Cabina di Pilotaggio</a:t>
            </a:r>
          </a:p>
          <a:p>
            <a:pPr lvl="0" algn="ctr"/>
            <a:endParaRPr lang="it-IT" sz="2400" b="1" dirty="0">
              <a:solidFill>
                <a:srgbClr val="00B0F0"/>
              </a:solidFill>
              <a:latin typeface="Abadi"/>
            </a:endParaRPr>
          </a:p>
          <a:p>
            <a:pPr lvl="0" algn="ctr"/>
            <a:endParaRPr lang="it-IT" sz="2000" b="1" dirty="0">
              <a:solidFill>
                <a:srgbClr val="00B0F0"/>
              </a:solidFill>
              <a:latin typeface="Abadi"/>
            </a:endParaRPr>
          </a:p>
          <a:p>
            <a:r>
              <a:rPr lang="it-IT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badi" panose="020B0604020104020204" pitchFamily="34" charset="0"/>
                <a:ea typeface="STKaiti" panose="020B0503020204020204" pitchFamily="2" charset="-122"/>
              </a:rPr>
              <a:t>   </a:t>
            </a:r>
          </a:p>
        </p:txBody>
      </p:sp>
      <p:pic>
        <p:nvPicPr>
          <p:cNvPr id="12" name="Immagine 11"/>
          <p:cNvPicPr/>
          <p:nvPr/>
        </p:nvPicPr>
        <p:blipFill>
          <a:blip r:embed="rId6" cstate="print">
            <a:extLst>
              <a:ext uri="{28A0092B-C50C-407E-A947-70E740481C1C}">
                <a14:useLocalDpi xmlns:ve="http://schemas.openxmlformats.org/markup-compatibility/2006" xmlns:o="urn:schemas-microsoft-com:office:office" xmlns:m="http://schemas.openxmlformats.org/officeDocument/2006/math" xmlns:v="urn:schemas-microsoft-com:vml" xmlns:wp="http://schemas.openxmlformats.org/drawingml/2006/wordprocessingDrawing" xmlns:w10="urn:schemas-microsoft-com:office:word" xmlns:w="http://schemas.openxmlformats.org/wordprocessingml/2006/main" xmlns:wne="http://schemas.microsoft.com/office/word/2006/wordml" xmlns:xdr="http://schemas.openxmlformats.org/drawingml/2006/spreadsheetDrawing" xmlns:a14="http://schemas.microsoft.com/office/drawing/2010/main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917700" y="6219825"/>
            <a:ext cx="6867525" cy="1038225"/>
          </a:xfrm>
          <a:prstGeom prst="rect">
            <a:avLst/>
          </a:prstGeom>
          <a:noFill/>
          <a:extLst>
            <a:ext uri="{909E8E84-426E-40DD-AFC4-6F175D3DCCD1}">
              <a14:hiddenFill xmlns:ve="http://schemas.openxmlformats.org/markup-compatibility/2006" xmlns:o="urn:schemas-microsoft-com:office:office" xmlns:m="http://schemas.openxmlformats.org/officeDocument/2006/math" xmlns:v="urn:schemas-microsoft-com:vml" xmlns:wp="http://schemas.openxmlformats.org/drawingml/2006/wordprocessingDrawing" xmlns:w10="urn:schemas-microsoft-com:office:word" xmlns:w="http://schemas.openxmlformats.org/wordprocessingml/2006/main" xmlns:wne="http://schemas.microsoft.com/office/word/2006/wordml" xmlns:xdr="http://schemas.openxmlformats.org/drawingml/2006/spreadsheetDrawing" xmlns:a14="http://schemas.microsoft.com/office/drawing/2010/main" xmlns="" xmlns:pic="http://schemas.openxmlformats.org/drawingml/2006/picture" xmlns:lc="http://schemas.openxmlformats.org/drawingml/2006/lockedCanvas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3291017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bject 24">
            <a:extLst>
              <a:ext uri="{FF2B5EF4-FFF2-40B4-BE49-F238E27FC236}">
                <a16:creationId xmlns:a16="http://schemas.microsoft.com/office/drawing/2014/main" xmlns="" id="{59382179-67ED-4644-9642-878334780CF0}"/>
              </a:ext>
            </a:extLst>
          </p:cNvPr>
          <p:cNvSpPr txBox="1"/>
          <p:nvPr/>
        </p:nvSpPr>
        <p:spPr>
          <a:xfrm>
            <a:off x="1755059" y="1183453"/>
            <a:ext cx="7183281" cy="8925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530"/>
              </a:lnSpc>
              <a:spcBef>
                <a:spcPts val="100"/>
              </a:spcBef>
            </a:pP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FONDO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ASILO,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spc="35" dirty="0">
                <a:solidFill>
                  <a:srgbClr val="0C3258"/>
                </a:solidFill>
                <a:latin typeface="Roboto"/>
                <a:cs typeface="Roboto"/>
              </a:rPr>
              <a:t>MIGRAZIONE</a:t>
            </a:r>
            <a:r>
              <a:rPr sz="900" b="1" spc="75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dirty="0">
                <a:solidFill>
                  <a:srgbClr val="0C3258"/>
                </a:solidFill>
                <a:latin typeface="Roboto"/>
                <a:cs typeface="Roboto"/>
              </a:rPr>
              <a:t>E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spc="35" dirty="0">
                <a:solidFill>
                  <a:srgbClr val="0C3258"/>
                </a:solidFill>
                <a:latin typeface="Roboto"/>
                <a:cs typeface="Roboto"/>
              </a:rPr>
              <a:t>INTEGRAZIONE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b="1" spc="30" dirty="0">
                <a:solidFill>
                  <a:srgbClr val="0C3258"/>
                </a:solidFill>
                <a:latin typeface="Roboto"/>
                <a:cs typeface="Roboto"/>
              </a:rPr>
              <a:t>(FAMI</a:t>
            </a:r>
            <a:r>
              <a:rPr lang="it-IT" sz="900" b="1" spc="75" dirty="0">
                <a:solidFill>
                  <a:srgbClr val="0C3258"/>
                </a:solidFill>
                <a:latin typeface="Roboto"/>
                <a:cs typeface="Roboto"/>
              </a:rPr>
              <a:t>) 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20</a:t>
            </a:r>
            <a:r>
              <a:rPr lang="it-IT" sz="900" b="1" spc="25" dirty="0">
                <a:solidFill>
                  <a:srgbClr val="0C3258"/>
                </a:solidFill>
                <a:latin typeface="Roboto"/>
                <a:cs typeface="Roboto"/>
              </a:rPr>
              <a:t>2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1-202</a:t>
            </a:r>
            <a:r>
              <a:rPr lang="it-IT" sz="900" b="1" spc="25" dirty="0">
                <a:solidFill>
                  <a:srgbClr val="0C3258"/>
                </a:solidFill>
                <a:latin typeface="Roboto"/>
                <a:cs typeface="Roboto"/>
              </a:rPr>
              <a:t>7</a:t>
            </a:r>
          </a:p>
          <a:p>
            <a:pPr algn="ctr">
              <a:lnSpc>
                <a:spcPts val="530"/>
              </a:lnSpc>
              <a:spcBef>
                <a:spcPts val="100"/>
              </a:spcBef>
            </a:pPr>
            <a:endParaRPr sz="900" dirty="0">
              <a:latin typeface="Roboto"/>
              <a:cs typeface="Roboto"/>
            </a:endParaRPr>
          </a:p>
          <a:p>
            <a:pPr marL="12065" marR="5080" algn="ctr">
              <a:lnSpc>
                <a:spcPts val="520"/>
              </a:lnSpc>
              <a:spcBef>
                <a:spcPts val="25"/>
              </a:spcBef>
            </a:pPr>
            <a:endParaRPr lang="it-IT" sz="900" spc="25" dirty="0">
              <a:solidFill>
                <a:srgbClr val="0C3258"/>
              </a:solidFill>
              <a:latin typeface="Roboto"/>
              <a:cs typeface="Roboto"/>
            </a:endParaRPr>
          </a:p>
          <a:p>
            <a:pPr algn="ctr"/>
            <a:r>
              <a:rPr lang="it-IT" sz="900" spc="70" dirty="0">
                <a:solidFill>
                  <a:srgbClr val="0C3258"/>
                </a:solidFill>
                <a:latin typeface="Roboto"/>
                <a:cs typeface="Roboto"/>
              </a:rPr>
              <a:t>Obiettivo Specifico 2. Migrazione Legale e Integrazione – Misura di attuazione 2.d) – Ambito di applicazione 2 m) – </a:t>
            </a:r>
          </a:p>
          <a:p>
            <a:pPr algn="ctr"/>
            <a:r>
              <a:rPr lang="it-IT" sz="900" spc="70" dirty="0">
                <a:solidFill>
                  <a:srgbClr val="0C3258"/>
                </a:solidFill>
                <a:latin typeface="Roboto"/>
                <a:cs typeface="Roboto"/>
              </a:rPr>
              <a:t>Intervento a) Capacity building, qualificazione e rafforzamento degli uffici pubblici</a:t>
            </a:r>
            <a:endParaRPr lang="it-IT" sz="900" spc="25" dirty="0">
              <a:solidFill>
                <a:srgbClr val="0C3258"/>
              </a:solidFill>
              <a:latin typeface="Roboto"/>
              <a:cs typeface="Roboto"/>
            </a:endParaRPr>
          </a:p>
          <a:p>
            <a:pPr marL="12065" marR="5080" algn="ctr">
              <a:lnSpc>
                <a:spcPts val="520"/>
              </a:lnSpc>
              <a:spcBef>
                <a:spcPts val="25"/>
              </a:spcBef>
            </a:pPr>
            <a:endParaRPr lang="it-IT" sz="900" spc="25" dirty="0">
              <a:solidFill>
                <a:srgbClr val="0C3258"/>
              </a:solidFill>
              <a:latin typeface="Roboto"/>
              <a:cs typeface="Roboto"/>
            </a:endParaRPr>
          </a:p>
          <a:p>
            <a:pPr marL="12065" marR="5080" algn="ctr">
              <a:lnSpc>
                <a:spcPts val="520"/>
              </a:lnSpc>
              <a:spcBef>
                <a:spcPts val="25"/>
              </a:spcBef>
            </a:pPr>
            <a:endParaRPr sz="900" dirty="0">
              <a:latin typeface="Roboto"/>
              <a:cs typeface="Roboto"/>
            </a:endParaRPr>
          </a:p>
          <a:p>
            <a:pPr algn="ctr">
              <a:lnSpc>
                <a:spcPts val="530"/>
              </a:lnSpc>
            </a:pP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"</a:t>
            </a:r>
            <a:r>
              <a:rPr lang="it-IT" sz="900" b="1" spc="25" dirty="0">
                <a:solidFill>
                  <a:srgbClr val="0C3258"/>
                </a:solidFill>
                <a:latin typeface="Roboto"/>
                <a:cs typeface="Roboto"/>
              </a:rPr>
              <a:t>M.I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.R</a:t>
            </a:r>
            <a:r>
              <a:rPr lang="it-IT" sz="900" b="1" spc="25" dirty="0">
                <a:solidFill>
                  <a:srgbClr val="0C3258"/>
                </a:solidFill>
                <a:latin typeface="Roboto"/>
                <a:cs typeface="Roboto"/>
              </a:rPr>
              <a:t>.</a:t>
            </a:r>
            <a:r>
              <a:rPr sz="900" b="1" spc="25" dirty="0">
                <a:solidFill>
                  <a:srgbClr val="0C3258"/>
                </a:solidFill>
                <a:latin typeface="Roboto"/>
                <a:cs typeface="Roboto"/>
              </a:rPr>
              <a:t>E.</a:t>
            </a:r>
            <a:r>
              <a:rPr sz="900" b="1" spc="7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lang="it-IT" sz="900" b="1" spc="70" dirty="0">
                <a:solidFill>
                  <a:srgbClr val="0C3258"/>
                </a:solidFill>
                <a:latin typeface="Roboto"/>
                <a:cs typeface="Roboto"/>
              </a:rPr>
              <a:t>- </a:t>
            </a:r>
            <a:r>
              <a:rPr lang="it-IT" sz="900" spc="70" dirty="0">
                <a:solidFill>
                  <a:srgbClr val="0C3258"/>
                </a:solidFill>
                <a:latin typeface="Roboto"/>
                <a:cs typeface="Roboto"/>
              </a:rPr>
              <a:t>MINORENNI IMMIGRATI RETI TERRITORIAL</a:t>
            </a:r>
            <a:r>
              <a:rPr lang="it-IT" sz="900" b="1" spc="70" dirty="0">
                <a:solidFill>
                  <a:srgbClr val="0C3258"/>
                </a:solidFill>
                <a:latin typeface="Roboto"/>
                <a:cs typeface="Roboto"/>
              </a:rPr>
              <a:t>I</a:t>
            </a:r>
            <a:r>
              <a:rPr sz="900" b="1" spc="30" dirty="0">
                <a:solidFill>
                  <a:srgbClr val="0C3258"/>
                </a:solidFill>
                <a:latin typeface="Roboto"/>
                <a:cs typeface="Roboto"/>
              </a:rPr>
              <a:t>"</a:t>
            </a:r>
            <a:endParaRPr sz="900" dirty="0">
              <a:latin typeface="Roboto"/>
              <a:cs typeface="Roboto"/>
            </a:endParaRPr>
          </a:p>
          <a:p>
            <a:pPr algn="ctr">
              <a:lnSpc>
                <a:spcPts val="530"/>
              </a:lnSpc>
            </a:pPr>
            <a:endParaRPr lang="it-IT" sz="900" spc="20" dirty="0">
              <a:solidFill>
                <a:srgbClr val="0C3258"/>
              </a:solidFill>
              <a:latin typeface="Roboto"/>
              <a:cs typeface="Roboto"/>
            </a:endParaRPr>
          </a:p>
          <a:p>
            <a:pPr algn="ctr">
              <a:lnSpc>
                <a:spcPts val="530"/>
              </a:lnSpc>
            </a:pPr>
            <a:r>
              <a:rPr sz="900" spc="20" dirty="0">
                <a:solidFill>
                  <a:srgbClr val="0C3258"/>
                </a:solidFill>
                <a:latin typeface="Roboto"/>
                <a:cs typeface="Roboto"/>
              </a:rPr>
              <a:t>PROG</a:t>
            </a:r>
            <a:r>
              <a:rPr lang="it-IT" sz="900" spc="20" dirty="0">
                <a:solidFill>
                  <a:srgbClr val="0C3258"/>
                </a:solidFill>
                <a:latin typeface="Roboto"/>
                <a:cs typeface="Roboto"/>
              </a:rPr>
              <a:t> </a:t>
            </a:r>
            <a:r>
              <a:rPr sz="900" spc="20" dirty="0">
                <a:solidFill>
                  <a:srgbClr val="0C3258"/>
                </a:solidFill>
                <a:latin typeface="Roboto"/>
                <a:cs typeface="Roboto"/>
              </a:rPr>
              <a:t>-</a:t>
            </a:r>
            <a:r>
              <a:rPr lang="it-IT" sz="900" spc="20" dirty="0">
                <a:solidFill>
                  <a:srgbClr val="0C3258"/>
                </a:solidFill>
                <a:latin typeface="Roboto"/>
                <a:cs typeface="Roboto"/>
              </a:rPr>
              <a:t>125</a:t>
            </a:r>
          </a:p>
          <a:p>
            <a:pPr algn="ctr">
              <a:lnSpc>
                <a:spcPts val="530"/>
              </a:lnSpc>
            </a:pPr>
            <a:endParaRPr lang="it-IT" sz="900" spc="20" dirty="0">
              <a:solidFill>
                <a:srgbClr val="0C3258"/>
              </a:solidFill>
              <a:latin typeface="Roboto"/>
              <a:cs typeface="Roboto"/>
            </a:endParaRPr>
          </a:p>
        </p:txBody>
      </p:sp>
      <p:pic>
        <p:nvPicPr>
          <p:cNvPr id="27" name="object 4">
            <a:extLst>
              <a:ext uri="{FF2B5EF4-FFF2-40B4-BE49-F238E27FC236}">
                <a16:creationId xmlns:a16="http://schemas.microsoft.com/office/drawing/2014/main" xmlns="" id="{1DC82E46-8D12-4D9A-A29E-49FC04BC570F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06460" y="220484"/>
            <a:ext cx="1153449" cy="697476"/>
          </a:xfrm>
          <a:prstGeom prst="rect">
            <a:avLst/>
          </a:prstGeom>
        </p:spPr>
      </p:pic>
      <p:sp>
        <p:nvSpPr>
          <p:cNvPr id="29" name="object 25">
            <a:extLst>
              <a:ext uri="{FF2B5EF4-FFF2-40B4-BE49-F238E27FC236}">
                <a16:creationId xmlns:a16="http://schemas.microsoft.com/office/drawing/2014/main" xmlns="" id="{1D466977-4AEE-49BF-9A04-B0CE84A0404A}"/>
              </a:ext>
            </a:extLst>
          </p:cNvPr>
          <p:cNvSpPr txBox="1"/>
          <p:nvPr/>
        </p:nvSpPr>
        <p:spPr>
          <a:xfrm>
            <a:off x="1559909" y="504098"/>
            <a:ext cx="1794598" cy="390491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47625" marR="5080" indent="-35560">
              <a:spcBef>
                <a:spcPts val="204"/>
              </a:spcBef>
            </a:pPr>
            <a:r>
              <a:rPr lang="it-IT" sz="1100" b="1" spc="20" dirty="0">
                <a:solidFill>
                  <a:srgbClr val="0C3258"/>
                </a:solidFill>
                <a:latin typeface="Trebuchet MS"/>
                <a:cs typeface="Trebuchet MS"/>
              </a:rPr>
              <a:t>Cofinanziato</a:t>
            </a:r>
          </a:p>
          <a:p>
            <a:pPr marL="47625" marR="5080" indent="-35560">
              <a:spcBef>
                <a:spcPts val="204"/>
              </a:spcBef>
            </a:pPr>
            <a:r>
              <a:rPr lang="it-IT" sz="1100" b="1" spc="20" dirty="0">
                <a:solidFill>
                  <a:srgbClr val="0C3258"/>
                </a:solidFill>
                <a:latin typeface="Trebuchet MS"/>
                <a:cs typeface="Trebuchet MS"/>
              </a:rPr>
              <a:t>dall’Unione Europea</a:t>
            </a:r>
            <a:endParaRPr sz="1100" dirty="0">
              <a:latin typeface="Trebuchet MS"/>
              <a:cs typeface="Trebuchet MS"/>
            </a:endParaRPr>
          </a:p>
        </p:txBody>
      </p:sp>
      <p:pic>
        <p:nvPicPr>
          <p:cNvPr id="30" name="object 3">
            <a:extLst>
              <a:ext uri="{FF2B5EF4-FFF2-40B4-BE49-F238E27FC236}">
                <a16:creationId xmlns:a16="http://schemas.microsoft.com/office/drawing/2014/main" xmlns="" id="{47C84053-459B-4699-94DF-D3DC95FEF64A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462408" y="225891"/>
            <a:ext cx="1655920" cy="673948"/>
          </a:xfrm>
          <a:prstGeom prst="rect">
            <a:avLst/>
          </a:prstGeom>
        </p:spPr>
      </p:pic>
      <p:pic>
        <p:nvPicPr>
          <p:cNvPr id="19" name="Picture 6">
            <a:extLst>
              <a:ext uri="{FF2B5EF4-FFF2-40B4-BE49-F238E27FC236}">
                <a16:creationId xmlns:a16="http://schemas.microsoft.com/office/drawing/2014/main" xmlns="" id="{184298DA-B65C-4235-8D3B-B2862983BC49}"/>
              </a:ext>
            </a:extLst>
          </p:cNvPr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540976" y="336622"/>
            <a:ext cx="1310005" cy="591185"/>
          </a:xfrm>
          <a:prstGeom prst="rect">
            <a:avLst/>
          </a:prstGeom>
        </p:spPr>
      </p:pic>
      <p:sp>
        <p:nvSpPr>
          <p:cNvPr id="17" name="CasellaDiTesto 16">
            <a:extLst>
              <a:ext uri="{FF2B5EF4-FFF2-40B4-BE49-F238E27FC236}">
                <a16:creationId xmlns:a16="http://schemas.microsoft.com/office/drawing/2014/main" xmlns="" id="{E49BA0BB-71FE-D7C2-8EFC-8BCC939A9E0B}"/>
              </a:ext>
            </a:extLst>
          </p:cNvPr>
          <p:cNvSpPr txBox="1"/>
          <p:nvPr/>
        </p:nvSpPr>
        <p:spPr>
          <a:xfrm>
            <a:off x="4273658" y="1891699"/>
            <a:ext cx="9387225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it-IT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"/>
                <a:ea typeface="STKaiti" panose="020B0503020204020204" pitchFamily="2" charset="-122"/>
              </a:rPr>
              <a:t>WP0</a:t>
            </a:r>
            <a:r>
              <a:rPr lang="it-IT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"/>
              </a:rPr>
              <a:t> Gestione e controllo </a:t>
            </a:r>
            <a:endParaRPr lang="it-IT" sz="2000" b="1" dirty="0">
              <a:solidFill>
                <a:srgbClr val="00B0F0"/>
              </a:solidFill>
              <a:latin typeface="Abadi"/>
            </a:endParaRPr>
          </a:p>
          <a:p>
            <a:r>
              <a:rPr lang="it-IT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badi" panose="020B0604020104020204" pitchFamily="34" charset="0"/>
                <a:ea typeface="STKaiti" panose="020B0503020204020204" pitchFamily="2" charset="-122"/>
              </a:rPr>
              <a:t>   </a:t>
            </a:r>
          </a:p>
        </p:txBody>
      </p:sp>
      <p:graphicFrame>
        <p:nvGraphicFramePr>
          <p:cNvPr id="21" name="Tabella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44417988"/>
              </p:ext>
            </p:extLst>
          </p:nvPr>
        </p:nvGraphicFramePr>
        <p:xfrm>
          <a:off x="279399" y="2319205"/>
          <a:ext cx="10134599" cy="40357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56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4989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95070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90835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Abadi"/>
                          <a:ea typeface="Calibri"/>
                          <a:cs typeface="Times New Roman"/>
                        </a:rPr>
                        <a:t>Task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Abadi"/>
                          <a:ea typeface="Calibri"/>
                          <a:cs typeface="Times New Roman"/>
                        </a:rPr>
                        <a:t>Output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 err="1">
                          <a:latin typeface="Abadi"/>
                          <a:ea typeface="Calibri"/>
                          <a:cs typeface="Times New Roman"/>
                        </a:rPr>
                        <a:t>Deriverable</a:t>
                      </a:r>
                      <a:endParaRPr lang="it-IT" sz="1400" dirty="0">
                        <a:latin typeface="Abad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Abadi"/>
                          <a:ea typeface="Calibri"/>
                          <a:cs typeface="Times New Roman"/>
                        </a:rPr>
                        <a:t>Mese consegna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72726">
                <a:tc rowSpan="3">
                  <a:txBody>
                    <a:bodyPr/>
                    <a:lstStyle/>
                    <a:p>
                      <a:r>
                        <a:rPr lang="it-IT" sz="1600" b="1" dirty="0">
                          <a:solidFill>
                            <a:schemeClr val="dk1"/>
                          </a:solidFill>
                          <a:latin typeface="Abadi"/>
                          <a:ea typeface="+mn-ea"/>
                          <a:cs typeface="+mn-cs"/>
                        </a:rPr>
                        <a:t>Coordinamento e gestione </a:t>
                      </a:r>
                      <a:endParaRPr lang="it-IT" sz="1600" b="1" dirty="0">
                        <a:latin typeface="Abad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Abadi"/>
                          <a:ea typeface="Calibri"/>
                          <a:cs typeface="Times New Roman"/>
                        </a:rPr>
                        <a:t>Verbali e documenti Gruppo di Pilotaggio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400" dirty="0">
                        <a:latin typeface="Abad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Abadi"/>
                          <a:ea typeface="Calibri"/>
                          <a:cs typeface="Times New Roman"/>
                        </a:rPr>
                        <a:t>1 – 3 – 4 – 6 – 8 – 10 – 12 – 14 – 16 – 18 – 20 – 22 – 24 – 26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33400">
                <a:tc vMerge="1">
                  <a:txBody>
                    <a:bodyPr/>
                    <a:lstStyle/>
                    <a:p>
                      <a:endParaRPr lang="it-IT" sz="1400" dirty="0">
                        <a:latin typeface="Abad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400" dirty="0">
                        <a:latin typeface="Abad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Abadi"/>
                          <a:ea typeface="Calibri"/>
                          <a:cs typeface="Times New Roman"/>
                        </a:rPr>
                        <a:t>Documento di programmazione complessiva delle attività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Abadi"/>
                          <a:ea typeface="Calibri"/>
                          <a:cs typeface="Times New Roman"/>
                        </a:rPr>
                        <a:t>Ottobre</a:t>
                      </a:r>
                      <a:r>
                        <a:rPr lang="it-IT" sz="1400" baseline="0" dirty="0">
                          <a:latin typeface="Abadi"/>
                          <a:ea typeface="Calibri"/>
                          <a:cs typeface="Times New Roman"/>
                        </a:rPr>
                        <a:t> 2024</a:t>
                      </a:r>
                      <a:endParaRPr lang="it-IT" sz="1400" dirty="0">
                        <a:latin typeface="Abad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11745">
                <a:tc vMerge="1">
                  <a:txBody>
                    <a:bodyPr/>
                    <a:lstStyle/>
                    <a:p>
                      <a:endParaRPr lang="it-IT" sz="1400" dirty="0">
                        <a:latin typeface="Abad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400" dirty="0">
                        <a:latin typeface="Abad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Abadi"/>
                          <a:ea typeface="Arial"/>
                          <a:cs typeface="Arial"/>
                        </a:rPr>
                        <a:t>Rapporto di monitoraggio TRIMESTRALE - FINALE</a:t>
                      </a:r>
                      <a:endParaRPr lang="it-IT" sz="1400" dirty="0">
                        <a:latin typeface="Abadi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dirty="0">
                          <a:latin typeface="Abadi"/>
                          <a:ea typeface="Arial"/>
                          <a:cs typeface="Arial"/>
                        </a:rPr>
                        <a:t>3 – 6 – 9 – 12 – 15 – 18 – 21 -24 – 26 </a:t>
                      </a:r>
                      <a:endParaRPr lang="it-IT" sz="1400" dirty="0">
                        <a:latin typeface="Abadi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55055">
                <a:tc>
                  <a:txBody>
                    <a:bodyPr/>
                    <a:lstStyle/>
                    <a:p>
                      <a:pPr marL="43815">
                        <a:lnSpc>
                          <a:spcPts val="117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</a:pPr>
                      <a:endParaRPr lang="it-IT" sz="1600" b="1" dirty="0">
                        <a:latin typeface="Abadi"/>
                        <a:ea typeface="Arial"/>
                        <a:cs typeface="Times New Roman"/>
                      </a:endParaRPr>
                    </a:p>
                    <a:p>
                      <a:pPr marL="43815">
                        <a:lnSpc>
                          <a:spcPts val="117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</a:pPr>
                      <a:r>
                        <a:rPr lang="it-IT" sz="1600" b="1" dirty="0">
                          <a:latin typeface="Abadi"/>
                          <a:ea typeface="Arial"/>
                          <a:cs typeface="Times New Roman"/>
                        </a:rPr>
                        <a:t>Attività amministrative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it-IT" sz="1400" dirty="0">
                        <a:latin typeface="Abad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>
                          <a:latin typeface="Abadi"/>
                          <a:ea typeface="Calibri"/>
                          <a:cs typeface="Times New Roman"/>
                        </a:rPr>
                        <a:t>Rapporto di monitoraggio TRIMESTRALE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>
                          <a:latin typeface="Abadi"/>
                          <a:ea typeface="Calibri"/>
                          <a:cs typeface="Times New Roman"/>
                        </a:rPr>
                        <a:t>3 – 6 – 9 – 12 – 15 – 18 – 21 -24 – 26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69849">
                <a:tc>
                  <a:txBody>
                    <a:bodyPr/>
                    <a:lstStyle/>
                    <a:p>
                      <a:pPr marL="43815">
                        <a:lnSpc>
                          <a:spcPts val="1160"/>
                        </a:lnSpc>
                        <a:spcBef>
                          <a:spcPts val="240"/>
                        </a:spcBef>
                        <a:spcAft>
                          <a:spcPts val="0"/>
                        </a:spcAft>
                      </a:pPr>
                      <a:endParaRPr lang="it-IT" sz="1600" b="1" dirty="0">
                        <a:latin typeface="Abadi"/>
                        <a:ea typeface="Arial"/>
                        <a:cs typeface="Times New Roman"/>
                      </a:endParaRPr>
                    </a:p>
                    <a:p>
                      <a:pPr marL="43815">
                        <a:lnSpc>
                          <a:spcPts val="1160"/>
                        </a:lnSpc>
                        <a:spcBef>
                          <a:spcPts val="240"/>
                        </a:spcBef>
                        <a:spcAft>
                          <a:spcPts val="0"/>
                        </a:spcAft>
                      </a:pPr>
                      <a:r>
                        <a:rPr lang="it-IT" sz="1600" b="1" dirty="0">
                          <a:latin typeface="Abadi"/>
                          <a:ea typeface="Arial"/>
                          <a:cs typeface="Times New Roman"/>
                        </a:rPr>
                        <a:t>Rendicontazione delle spese </a:t>
                      </a: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endParaRPr lang="it-IT" sz="1400" dirty="0">
                        <a:latin typeface="Abadi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400" dirty="0">
                        <a:latin typeface="Abad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400" dirty="0">
                        <a:latin typeface="Abad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94074">
                <a:tc>
                  <a:txBody>
                    <a:bodyPr/>
                    <a:lstStyle/>
                    <a:p>
                      <a:pPr marL="43815">
                        <a:spcAft>
                          <a:spcPts val="0"/>
                        </a:spcAft>
                      </a:pPr>
                      <a:r>
                        <a:rPr lang="it-IT" sz="1600" b="1" dirty="0">
                          <a:latin typeface="Abadi"/>
                          <a:ea typeface="Arial"/>
                          <a:cs typeface="Times New Roman"/>
                        </a:rPr>
                        <a:t>Verifiche</a:t>
                      </a:r>
                      <a:r>
                        <a:rPr lang="it-IT" sz="1600" b="1" spc="-10" dirty="0">
                          <a:latin typeface="Abadi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it-IT" sz="1600" b="1" dirty="0">
                          <a:latin typeface="Abadi"/>
                          <a:ea typeface="Arial"/>
                          <a:cs typeface="Times New Roman"/>
                        </a:rPr>
                        <a:t>del</a:t>
                      </a:r>
                      <a:r>
                        <a:rPr lang="it-IT" sz="1600" b="1" spc="-30" dirty="0">
                          <a:latin typeface="Abadi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it-IT" sz="1600" b="1" dirty="0">
                          <a:latin typeface="Abadi"/>
                          <a:ea typeface="Arial"/>
                          <a:cs typeface="Times New Roman"/>
                        </a:rPr>
                        <a:t>revisore</a:t>
                      </a:r>
                      <a:r>
                        <a:rPr lang="it-IT" sz="1600" b="1" spc="-25" dirty="0">
                          <a:latin typeface="Abadi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it-IT" sz="1600" b="1" dirty="0">
                          <a:latin typeface="Abadi"/>
                          <a:ea typeface="Arial"/>
                          <a:cs typeface="Times New Roman"/>
                        </a:rPr>
                        <a:t>indipendente</a:t>
                      </a:r>
                      <a:r>
                        <a:rPr lang="it-IT" sz="1600" b="1" spc="-5" dirty="0">
                          <a:latin typeface="Abadi"/>
                          <a:ea typeface="Arial"/>
                          <a:cs typeface="Times New Roman"/>
                        </a:rPr>
                        <a:t> </a:t>
                      </a:r>
                      <a:endParaRPr lang="it-IT" sz="1600" b="1" dirty="0">
                        <a:latin typeface="Abadi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endParaRPr lang="it-IT" sz="1400" dirty="0">
                        <a:latin typeface="Abadi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sz="1400" dirty="0">
                        <a:latin typeface="Abadi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sz="1400" dirty="0">
                        <a:latin typeface="Abad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94074">
                <a:tc>
                  <a:txBody>
                    <a:bodyPr/>
                    <a:lstStyle/>
                    <a:p>
                      <a:pPr marL="43815">
                        <a:lnSpc>
                          <a:spcPts val="1160"/>
                        </a:lnSpc>
                        <a:spcBef>
                          <a:spcPts val="240"/>
                        </a:spcBef>
                        <a:spcAft>
                          <a:spcPts val="0"/>
                        </a:spcAft>
                      </a:pPr>
                      <a:endParaRPr lang="it-IT" sz="1600" b="1" dirty="0">
                        <a:latin typeface="Abadi"/>
                        <a:ea typeface="Arial"/>
                        <a:cs typeface="Times New Roman"/>
                      </a:endParaRPr>
                    </a:p>
                    <a:p>
                      <a:pPr marL="43815">
                        <a:lnSpc>
                          <a:spcPts val="1160"/>
                        </a:lnSpc>
                        <a:spcBef>
                          <a:spcPts val="240"/>
                        </a:spcBef>
                        <a:spcAft>
                          <a:spcPts val="0"/>
                        </a:spcAft>
                      </a:pPr>
                      <a:r>
                        <a:rPr lang="it-IT" sz="1600" b="1" dirty="0">
                          <a:latin typeface="Abadi"/>
                          <a:ea typeface="Arial"/>
                          <a:cs typeface="Times New Roman"/>
                        </a:rPr>
                        <a:t>Verifiche</a:t>
                      </a:r>
                      <a:r>
                        <a:rPr lang="it-IT" sz="1600" b="1" spc="-25" dirty="0">
                          <a:latin typeface="Abadi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it-IT" sz="1600" b="1" dirty="0">
                          <a:latin typeface="Abadi"/>
                          <a:ea typeface="Arial"/>
                          <a:cs typeface="Times New Roman"/>
                        </a:rPr>
                        <a:t>dell’esperto</a:t>
                      </a:r>
                      <a:r>
                        <a:rPr lang="it-IT" sz="1600" b="1" spc="-25" dirty="0">
                          <a:latin typeface="Abadi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it-IT" sz="1600" b="1" dirty="0">
                          <a:latin typeface="Abadi"/>
                          <a:ea typeface="Arial"/>
                          <a:cs typeface="Times New Roman"/>
                        </a:rPr>
                        <a:t>legale</a:t>
                      </a:r>
                      <a:r>
                        <a:rPr lang="it-IT" sz="1600" b="1" spc="-15" dirty="0">
                          <a:latin typeface="Abadi"/>
                          <a:ea typeface="Arial"/>
                          <a:cs typeface="Times New Roman"/>
                        </a:rPr>
                        <a:t> </a:t>
                      </a:r>
                      <a:endParaRPr lang="it-IT" sz="1600" b="1" dirty="0">
                        <a:latin typeface="Abadi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endParaRPr lang="it-IT" sz="1400" dirty="0">
                        <a:latin typeface="Abadi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sz="1400" dirty="0">
                        <a:latin typeface="Abadi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sz="1400" dirty="0">
                        <a:latin typeface="Abad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pic>
        <p:nvPicPr>
          <p:cNvPr id="13" name="Immagine 12"/>
          <p:cNvPicPr/>
          <p:nvPr/>
        </p:nvPicPr>
        <p:blipFill>
          <a:blip r:embed="rId6" cstate="print">
            <a:extLst>
              <a:ext uri="{28A0092B-C50C-407E-A947-70E740481C1C}">
                <a14:useLocalDpi xmlns:ve="http://schemas.openxmlformats.org/markup-compatibility/2006" xmlns:o="urn:schemas-microsoft-com:office:office" xmlns:m="http://schemas.openxmlformats.org/officeDocument/2006/math" xmlns:v="urn:schemas-microsoft-com:vml" xmlns:wp="http://schemas.openxmlformats.org/drawingml/2006/wordprocessingDrawing" xmlns:w10="urn:schemas-microsoft-com:office:word" xmlns:w="http://schemas.openxmlformats.org/wordprocessingml/2006/main" xmlns:wne="http://schemas.microsoft.com/office/word/2006/wordml" xmlns:xdr="http://schemas.openxmlformats.org/drawingml/2006/spreadsheetDrawing" xmlns:a14="http://schemas.microsoft.com/office/drawing/2010/main" xmlns="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2070100" y="6524625"/>
            <a:ext cx="6867525" cy="1038225"/>
          </a:xfrm>
          <a:prstGeom prst="rect">
            <a:avLst/>
          </a:prstGeom>
          <a:noFill/>
          <a:extLst>
            <a:ext uri="{909E8E84-426E-40DD-AFC4-6F175D3DCCD1}">
              <a14:hiddenFill xmlns:ve="http://schemas.openxmlformats.org/markup-compatibility/2006" xmlns:o="urn:schemas-microsoft-com:office:office" xmlns:m="http://schemas.openxmlformats.org/officeDocument/2006/math" xmlns:v="urn:schemas-microsoft-com:vml" xmlns:wp="http://schemas.openxmlformats.org/drawingml/2006/wordprocessingDrawing" xmlns:w10="urn:schemas-microsoft-com:office:word" xmlns:w="http://schemas.openxmlformats.org/wordprocessingml/2006/main" xmlns:wne="http://schemas.microsoft.com/office/word/2006/wordml" xmlns:xdr="http://schemas.openxmlformats.org/drawingml/2006/spreadsheetDrawing" xmlns:a14="http://schemas.microsoft.com/office/drawing/2010/main" xmlns="" xmlns:pic="http://schemas.openxmlformats.org/drawingml/2006/picture" xmlns:lc="http://schemas.openxmlformats.org/drawingml/2006/lockedCanvas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380040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5757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794</TotalTime>
  <Words>4000</Words>
  <Application>Microsoft Office PowerPoint</Application>
  <PresentationFormat>Personalizzato</PresentationFormat>
  <Paragraphs>778</Paragraphs>
  <Slides>27</Slides>
  <Notes>27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27</vt:i4>
      </vt:variant>
    </vt:vector>
  </HeadingPairs>
  <TitlesOfParts>
    <vt:vector size="28" baseType="lpstr">
      <vt:lpstr>Office Theme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Diapositiva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CO.RE. - Brochure</dc:title>
  <dc:creator>Alessandro</dc:creator>
  <cp:keywords>DAEtQZyI7iQ,BACyLC112A4</cp:keywords>
  <cp:lastModifiedBy>alex</cp:lastModifiedBy>
  <cp:revision>128</cp:revision>
  <dcterms:created xsi:type="dcterms:W3CDTF">2022-02-02T16:28:26Z</dcterms:created>
  <dcterms:modified xsi:type="dcterms:W3CDTF">2024-09-11T09:26:00Z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2021-12-29T00:00:00Z</vt:filetime>
  </property>
  <property fmtid="{D5CDD505-2E9C-101B-9397-08002B2CF9AE}" pid="3" name="Creator">
    <vt:lpwstr>Canva</vt:lpwstr>
  </property>
  <property fmtid="{D5CDD505-2E9C-101B-9397-08002B2CF9AE}" pid="4" name="LastSaved">
    <vt:filetime>2022-02-02T00:00:00Z</vt:filetime>
  </property>
</Properties>
</file>