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362" r:id="rId3"/>
    <p:sldId id="325" r:id="rId4"/>
    <p:sldId id="257" r:id="rId5"/>
    <p:sldId id="343" r:id="rId6"/>
    <p:sldId id="344" r:id="rId7"/>
    <p:sldId id="360" r:id="rId8"/>
    <p:sldId id="361" r:id="rId9"/>
    <p:sldId id="348" r:id="rId10"/>
    <p:sldId id="349" r:id="rId11"/>
    <p:sldId id="350" r:id="rId12"/>
    <p:sldId id="351" r:id="rId13"/>
    <p:sldId id="354" r:id="rId14"/>
    <p:sldId id="352" r:id="rId15"/>
    <p:sldId id="353" r:id="rId16"/>
    <p:sldId id="356" r:id="rId17"/>
    <p:sldId id="357" r:id="rId18"/>
    <p:sldId id="358" r:id="rId19"/>
    <p:sldId id="359" r:id="rId20"/>
    <p:sldId id="31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772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85273" autoAdjust="0"/>
  </p:normalViewPr>
  <p:slideViewPr>
    <p:cSldViewPr snapToGrid="0" snapToObjects="1">
      <p:cViewPr varScale="1">
        <p:scale>
          <a:sx n="93" d="100"/>
          <a:sy n="93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2" y="13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411789-45B1-45BE-BCD7-F574CC3A80F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456408-71E6-45AB-B092-1D0BB20F3301}">
      <dgm:prSet phldrT="[Tes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600" dirty="0" smtClean="0"/>
            <a:t>EXIT STRATEGIES</a:t>
          </a:r>
          <a:endParaRPr lang="en-US" sz="1600" dirty="0"/>
        </a:p>
      </dgm:t>
    </dgm:pt>
    <dgm:pt modelId="{0AEE2FD4-3422-4E72-82B6-A3E6105451AC}" type="parTrans" cxnId="{D0AF5D9E-B67B-41FC-A820-2A8C431C1C0F}">
      <dgm:prSet/>
      <dgm:spPr/>
      <dgm:t>
        <a:bodyPr/>
        <a:lstStyle/>
        <a:p>
          <a:endParaRPr lang="en-US"/>
        </a:p>
      </dgm:t>
    </dgm:pt>
    <dgm:pt modelId="{697F20BE-4135-4FE4-9289-51674EB4B4E0}" type="sibTrans" cxnId="{D0AF5D9E-B67B-41FC-A820-2A8C431C1C0F}">
      <dgm:prSet/>
      <dgm:spPr/>
      <dgm:t>
        <a:bodyPr/>
        <a:lstStyle/>
        <a:p>
          <a:endParaRPr lang="en-US"/>
        </a:p>
      </dgm:t>
    </dgm:pt>
    <dgm:pt modelId="{4C35B7CE-E842-435E-BB9C-070ADAF98A05}">
      <dgm:prSet phldrT="[Testo]" custT="1"/>
      <dgm:spPr>
        <a:solidFill>
          <a:srgbClr val="7030A0"/>
        </a:solidFill>
      </dgm:spPr>
      <dgm:t>
        <a:bodyPr/>
        <a:lstStyle/>
        <a:p>
          <a:r>
            <a:rPr lang="en-US" sz="1600" dirty="0" smtClean="0"/>
            <a:t>DESENSITIZATION PROGRAMMES</a:t>
          </a:r>
          <a:endParaRPr lang="en-US" sz="1600" dirty="0"/>
        </a:p>
      </dgm:t>
    </dgm:pt>
    <dgm:pt modelId="{B74AF5DA-B876-4149-8ADB-E7625EA09015}" type="parTrans" cxnId="{C853DB24-D0FF-4543-8D69-ABA7CD3FA06D}">
      <dgm:prSet/>
      <dgm:spPr/>
      <dgm:t>
        <a:bodyPr/>
        <a:lstStyle/>
        <a:p>
          <a:endParaRPr lang="en-US"/>
        </a:p>
      </dgm:t>
    </dgm:pt>
    <dgm:pt modelId="{4A1B15C3-E073-4335-BEB8-CA59E319CAAD}" type="sibTrans" cxnId="{C853DB24-D0FF-4543-8D69-ABA7CD3FA06D}">
      <dgm:prSet/>
      <dgm:spPr/>
      <dgm:t>
        <a:bodyPr/>
        <a:lstStyle/>
        <a:p>
          <a:endParaRPr lang="en-US"/>
        </a:p>
      </dgm:t>
    </dgm:pt>
    <dgm:pt modelId="{5914728E-4744-4EF7-BE29-01F4819CF215}">
      <dgm:prSet phldrT="[Testo]" custT="1"/>
      <dgm:spPr/>
      <dgm:t>
        <a:bodyPr/>
        <a:lstStyle/>
        <a:p>
          <a:r>
            <a:rPr lang="en-US" sz="1600" dirty="0" smtClean="0"/>
            <a:t>LIASON WITH LOCAL COMMUNITIES</a:t>
          </a:r>
          <a:endParaRPr lang="en-US" sz="1600" dirty="0"/>
        </a:p>
      </dgm:t>
    </dgm:pt>
    <dgm:pt modelId="{738F468A-4F7A-48CD-87A8-BDB8F1FE6BB9}" type="parTrans" cxnId="{969E1C02-51FE-4FD0-BAB0-4E050D038114}">
      <dgm:prSet/>
      <dgm:spPr/>
      <dgm:t>
        <a:bodyPr/>
        <a:lstStyle/>
        <a:p>
          <a:endParaRPr lang="en-US"/>
        </a:p>
      </dgm:t>
    </dgm:pt>
    <dgm:pt modelId="{FC69FE91-A061-4418-B36C-21085C8D2123}" type="sibTrans" cxnId="{969E1C02-51FE-4FD0-BAB0-4E050D038114}">
      <dgm:prSet/>
      <dgm:spPr/>
      <dgm:t>
        <a:bodyPr/>
        <a:lstStyle/>
        <a:p>
          <a:endParaRPr lang="en-US"/>
        </a:p>
      </dgm:t>
    </dgm:pt>
    <dgm:pt modelId="{AA154AB6-4C13-4381-AF72-56B191931FAE}">
      <dgm:prSet phldrT="[Testo]" custT="1"/>
      <dgm:spPr>
        <a:solidFill>
          <a:srgbClr val="8B772C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dirty="0" smtClean="0">
              <a:latin typeface="+mj-lt"/>
              <a:cs typeface="Times New Roman" panose="02020603050405020304" pitchFamily="18" charset="0"/>
            </a:rPr>
            <a:t>MULTI-AGENCY and  </a:t>
          </a:r>
          <a:r>
            <a:rPr lang="en-US" sz="1600" dirty="0" smtClean="0">
              <a:latin typeface="+mj-lt"/>
            </a:rPr>
            <a:t>MULTI-DICIPLINARY</a:t>
          </a:r>
          <a:r>
            <a:rPr lang="it-IT" sz="1600" dirty="0" smtClean="0">
              <a:latin typeface="+mj-lt"/>
              <a:cs typeface="Times New Roman" panose="02020603050405020304" pitchFamily="18" charset="0"/>
            </a:rPr>
            <a:t> SCIENTIFIC APPROACH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800" dirty="0" smtClean="0">
            <a:latin typeface="+mj-lt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i="1" dirty="0" smtClean="0">
              <a:latin typeface="+mn-lt"/>
              <a:cs typeface="Times New Roman" panose="02020603050405020304" pitchFamily="18" charset="0"/>
            </a:rPr>
            <a:t>Common Curricula 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dirty="0"/>
        </a:p>
      </dgm:t>
    </dgm:pt>
    <dgm:pt modelId="{375D237A-63DA-409F-B056-5E7620BD619D}" type="sibTrans" cxnId="{25394757-AF9E-4BB1-A865-B77477C1820C}">
      <dgm:prSet/>
      <dgm:spPr/>
      <dgm:t>
        <a:bodyPr/>
        <a:lstStyle/>
        <a:p>
          <a:endParaRPr lang="en-US"/>
        </a:p>
      </dgm:t>
    </dgm:pt>
    <dgm:pt modelId="{D1E48219-E8C8-4EC9-9034-48390F3D12FD}" type="parTrans" cxnId="{25394757-AF9E-4BB1-A865-B77477C1820C}">
      <dgm:prSet/>
      <dgm:spPr/>
      <dgm:t>
        <a:bodyPr/>
        <a:lstStyle/>
        <a:p>
          <a:endParaRPr lang="en-US"/>
        </a:p>
      </dgm:t>
    </dgm:pt>
    <dgm:pt modelId="{1F5872CB-430C-46F3-B8B9-F8A3BD88B981}" type="pres">
      <dgm:prSet presAssocID="{4B411789-45B1-45BE-BCD7-F574CC3A80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AEAE78-E8D4-42B7-9393-41E40D560BBE}" type="pres">
      <dgm:prSet presAssocID="{AA154AB6-4C13-4381-AF72-56B191931FAE}" presName="root1" presStyleCnt="0"/>
      <dgm:spPr/>
    </dgm:pt>
    <dgm:pt modelId="{D6E747DD-7F04-4993-91BE-9342BF35BD5B}" type="pres">
      <dgm:prSet presAssocID="{AA154AB6-4C13-4381-AF72-56B191931FAE}" presName="LevelOneTextNode" presStyleLbl="node0" presStyleIdx="0" presStyleCnt="1" custScaleY="997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758EAD-4B07-4DA2-9D3C-8DB8E4F90236}" type="pres">
      <dgm:prSet presAssocID="{AA154AB6-4C13-4381-AF72-56B191931FAE}" presName="level2hierChild" presStyleCnt="0"/>
      <dgm:spPr/>
    </dgm:pt>
    <dgm:pt modelId="{5D1C72C3-59C5-4BC5-84E2-753F8DD5C11D}" type="pres">
      <dgm:prSet presAssocID="{0AEE2FD4-3422-4E72-82B6-A3E6105451A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8F56CE5-E390-460A-9D94-B2E10BA13478}" type="pres">
      <dgm:prSet presAssocID="{0AEE2FD4-3422-4E72-82B6-A3E6105451A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3C759F9-B3B8-4BD1-882C-945470451187}" type="pres">
      <dgm:prSet presAssocID="{1F456408-71E6-45AB-B092-1D0BB20F3301}" presName="root2" presStyleCnt="0"/>
      <dgm:spPr/>
    </dgm:pt>
    <dgm:pt modelId="{46A76F7F-F494-42A7-8B83-BCBA289C45E0}" type="pres">
      <dgm:prSet presAssocID="{1F456408-71E6-45AB-B092-1D0BB20F3301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433112-F04C-4A4A-A129-BE7A3ECF8A77}" type="pres">
      <dgm:prSet presAssocID="{1F456408-71E6-45AB-B092-1D0BB20F3301}" presName="level3hierChild" presStyleCnt="0"/>
      <dgm:spPr/>
    </dgm:pt>
    <dgm:pt modelId="{28B735C8-CAAE-4CF0-9F74-5CDFDD6F2505}" type="pres">
      <dgm:prSet presAssocID="{B74AF5DA-B876-4149-8ADB-E7625EA09015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D19BFFCF-091F-4256-8DE9-321C9C417D2B}" type="pres">
      <dgm:prSet presAssocID="{B74AF5DA-B876-4149-8ADB-E7625EA09015}" presName="connTx" presStyleLbl="parChTrans1D2" presStyleIdx="1" presStyleCnt="3"/>
      <dgm:spPr/>
      <dgm:t>
        <a:bodyPr/>
        <a:lstStyle/>
        <a:p>
          <a:endParaRPr lang="en-US"/>
        </a:p>
      </dgm:t>
    </dgm:pt>
    <dgm:pt modelId="{769FD8C1-CA64-4F54-BCBC-B820BD8FF65D}" type="pres">
      <dgm:prSet presAssocID="{4C35B7CE-E842-435E-BB9C-070ADAF98A05}" presName="root2" presStyleCnt="0"/>
      <dgm:spPr/>
    </dgm:pt>
    <dgm:pt modelId="{9DA61809-1F58-4F04-B718-9C1414BF284A}" type="pres">
      <dgm:prSet presAssocID="{4C35B7CE-E842-435E-BB9C-070ADAF98A0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E476D1-46C5-4BEA-9ECE-0E242FA30884}" type="pres">
      <dgm:prSet presAssocID="{4C35B7CE-E842-435E-BB9C-070ADAF98A05}" presName="level3hierChild" presStyleCnt="0"/>
      <dgm:spPr/>
    </dgm:pt>
    <dgm:pt modelId="{380B545B-8E31-4A07-9A94-985A21D606AA}" type="pres">
      <dgm:prSet presAssocID="{738F468A-4F7A-48CD-87A8-BDB8F1FE6BB9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0B646BD0-8BFE-49BE-AE90-4FADC80C3E17}" type="pres">
      <dgm:prSet presAssocID="{738F468A-4F7A-48CD-87A8-BDB8F1FE6BB9}" presName="connTx" presStyleLbl="parChTrans1D2" presStyleIdx="2" presStyleCnt="3"/>
      <dgm:spPr/>
      <dgm:t>
        <a:bodyPr/>
        <a:lstStyle/>
        <a:p>
          <a:endParaRPr lang="en-US"/>
        </a:p>
      </dgm:t>
    </dgm:pt>
    <dgm:pt modelId="{38A9EE76-DD21-40DC-BC62-9F77055E279E}" type="pres">
      <dgm:prSet presAssocID="{5914728E-4744-4EF7-BE29-01F4819CF215}" presName="root2" presStyleCnt="0"/>
      <dgm:spPr/>
    </dgm:pt>
    <dgm:pt modelId="{4E1C5C2B-1436-40DE-BD28-0FCD83CF3C53}" type="pres">
      <dgm:prSet presAssocID="{5914728E-4744-4EF7-BE29-01F4819CF215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C95239-1221-4E53-8ABD-03A93BAFC36F}" type="pres">
      <dgm:prSet presAssocID="{5914728E-4744-4EF7-BE29-01F4819CF215}" presName="level3hierChild" presStyleCnt="0"/>
      <dgm:spPr/>
    </dgm:pt>
  </dgm:ptLst>
  <dgm:cxnLst>
    <dgm:cxn modelId="{25394757-AF9E-4BB1-A865-B77477C1820C}" srcId="{4B411789-45B1-45BE-BCD7-F574CC3A80FA}" destId="{AA154AB6-4C13-4381-AF72-56B191931FAE}" srcOrd="0" destOrd="0" parTransId="{D1E48219-E8C8-4EC9-9034-48390F3D12FD}" sibTransId="{375D237A-63DA-409F-B056-5E7620BD619D}"/>
    <dgm:cxn modelId="{C853DB24-D0FF-4543-8D69-ABA7CD3FA06D}" srcId="{AA154AB6-4C13-4381-AF72-56B191931FAE}" destId="{4C35B7CE-E842-435E-BB9C-070ADAF98A05}" srcOrd="1" destOrd="0" parTransId="{B74AF5DA-B876-4149-8ADB-E7625EA09015}" sibTransId="{4A1B15C3-E073-4335-BEB8-CA59E319CAAD}"/>
    <dgm:cxn modelId="{F72A68AF-549D-48B7-8B85-0BC270FABC2E}" type="presOf" srcId="{AA154AB6-4C13-4381-AF72-56B191931FAE}" destId="{D6E747DD-7F04-4993-91BE-9342BF35BD5B}" srcOrd="0" destOrd="0" presId="urn:microsoft.com/office/officeart/2005/8/layout/hierarchy2"/>
    <dgm:cxn modelId="{7F383359-6FDD-441D-888B-9D60E41647A1}" type="presOf" srcId="{0AEE2FD4-3422-4E72-82B6-A3E6105451AC}" destId="{5D1C72C3-59C5-4BC5-84E2-753F8DD5C11D}" srcOrd="0" destOrd="0" presId="urn:microsoft.com/office/officeart/2005/8/layout/hierarchy2"/>
    <dgm:cxn modelId="{89CB7D4C-27A3-43F1-9951-E4229313931F}" type="presOf" srcId="{B74AF5DA-B876-4149-8ADB-E7625EA09015}" destId="{28B735C8-CAAE-4CF0-9F74-5CDFDD6F2505}" srcOrd="0" destOrd="0" presId="urn:microsoft.com/office/officeart/2005/8/layout/hierarchy2"/>
    <dgm:cxn modelId="{9A93A0FD-AAE4-4504-97E2-E99D266B9F5B}" type="presOf" srcId="{738F468A-4F7A-48CD-87A8-BDB8F1FE6BB9}" destId="{380B545B-8E31-4A07-9A94-985A21D606AA}" srcOrd="0" destOrd="0" presId="urn:microsoft.com/office/officeart/2005/8/layout/hierarchy2"/>
    <dgm:cxn modelId="{969E1C02-51FE-4FD0-BAB0-4E050D038114}" srcId="{AA154AB6-4C13-4381-AF72-56B191931FAE}" destId="{5914728E-4744-4EF7-BE29-01F4819CF215}" srcOrd="2" destOrd="0" parTransId="{738F468A-4F7A-48CD-87A8-BDB8F1FE6BB9}" sibTransId="{FC69FE91-A061-4418-B36C-21085C8D2123}"/>
    <dgm:cxn modelId="{42768BE9-17B6-4F4F-AC5A-B7761042CCEE}" type="presOf" srcId="{0AEE2FD4-3422-4E72-82B6-A3E6105451AC}" destId="{68F56CE5-E390-460A-9D94-B2E10BA13478}" srcOrd="1" destOrd="0" presId="urn:microsoft.com/office/officeart/2005/8/layout/hierarchy2"/>
    <dgm:cxn modelId="{CC2DEAE7-9587-4675-AD3D-AF48D97AF5A3}" type="presOf" srcId="{738F468A-4F7A-48CD-87A8-BDB8F1FE6BB9}" destId="{0B646BD0-8BFE-49BE-AE90-4FADC80C3E17}" srcOrd="1" destOrd="0" presId="urn:microsoft.com/office/officeart/2005/8/layout/hierarchy2"/>
    <dgm:cxn modelId="{15B452A0-3619-4120-97D1-0F16191E7C8E}" type="presOf" srcId="{B74AF5DA-B876-4149-8ADB-E7625EA09015}" destId="{D19BFFCF-091F-4256-8DE9-321C9C417D2B}" srcOrd="1" destOrd="0" presId="urn:microsoft.com/office/officeart/2005/8/layout/hierarchy2"/>
    <dgm:cxn modelId="{880EFEF0-7A71-4E30-BDED-A440DFB02C06}" type="presOf" srcId="{4B411789-45B1-45BE-BCD7-F574CC3A80FA}" destId="{1F5872CB-430C-46F3-B8B9-F8A3BD88B981}" srcOrd="0" destOrd="0" presId="urn:microsoft.com/office/officeart/2005/8/layout/hierarchy2"/>
    <dgm:cxn modelId="{291A2147-AAF9-4FFA-AE3C-6A508D998ADB}" type="presOf" srcId="{4C35B7CE-E842-435E-BB9C-070ADAF98A05}" destId="{9DA61809-1F58-4F04-B718-9C1414BF284A}" srcOrd="0" destOrd="0" presId="urn:microsoft.com/office/officeart/2005/8/layout/hierarchy2"/>
    <dgm:cxn modelId="{D0AF5D9E-B67B-41FC-A820-2A8C431C1C0F}" srcId="{AA154AB6-4C13-4381-AF72-56B191931FAE}" destId="{1F456408-71E6-45AB-B092-1D0BB20F3301}" srcOrd="0" destOrd="0" parTransId="{0AEE2FD4-3422-4E72-82B6-A3E6105451AC}" sibTransId="{697F20BE-4135-4FE4-9289-51674EB4B4E0}"/>
    <dgm:cxn modelId="{690B9843-9A00-407B-B923-4351EFF70868}" type="presOf" srcId="{1F456408-71E6-45AB-B092-1D0BB20F3301}" destId="{46A76F7F-F494-42A7-8B83-BCBA289C45E0}" srcOrd="0" destOrd="0" presId="urn:microsoft.com/office/officeart/2005/8/layout/hierarchy2"/>
    <dgm:cxn modelId="{33E67E53-0CB5-4449-9F0F-7352793EDAAD}" type="presOf" srcId="{5914728E-4744-4EF7-BE29-01F4819CF215}" destId="{4E1C5C2B-1436-40DE-BD28-0FCD83CF3C53}" srcOrd="0" destOrd="0" presId="urn:microsoft.com/office/officeart/2005/8/layout/hierarchy2"/>
    <dgm:cxn modelId="{96A5418D-9FE4-4333-850E-23AD52BA85BB}" type="presParOf" srcId="{1F5872CB-430C-46F3-B8B9-F8A3BD88B981}" destId="{70AEAE78-E8D4-42B7-9393-41E40D560BBE}" srcOrd="0" destOrd="0" presId="urn:microsoft.com/office/officeart/2005/8/layout/hierarchy2"/>
    <dgm:cxn modelId="{1D05EE9E-7866-4CC1-B31F-855E42BF2E9E}" type="presParOf" srcId="{70AEAE78-E8D4-42B7-9393-41E40D560BBE}" destId="{D6E747DD-7F04-4993-91BE-9342BF35BD5B}" srcOrd="0" destOrd="0" presId="urn:microsoft.com/office/officeart/2005/8/layout/hierarchy2"/>
    <dgm:cxn modelId="{30CE92F4-E54A-4F63-BFA5-0732F8E18A6B}" type="presParOf" srcId="{70AEAE78-E8D4-42B7-9393-41E40D560BBE}" destId="{0E758EAD-4B07-4DA2-9D3C-8DB8E4F90236}" srcOrd="1" destOrd="0" presId="urn:microsoft.com/office/officeart/2005/8/layout/hierarchy2"/>
    <dgm:cxn modelId="{3A8C41F4-DEFD-4E20-A148-C89268197129}" type="presParOf" srcId="{0E758EAD-4B07-4DA2-9D3C-8DB8E4F90236}" destId="{5D1C72C3-59C5-4BC5-84E2-753F8DD5C11D}" srcOrd="0" destOrd="0" presId="urn:microsoft.com/office/officeart/2005/8/layout/hierarchy2"/>
    <dgm:cxn modelId="{585FD9D9-6403-46F8-994C-90DAAEFAEF76}" type="presParOf" srcId="{5D1C72C3-59C5-4BC5-84E2-753F8DD5C11D}" destId="{68F56CE5-E390-460A-9D94-B2E10BA13478}" srcOrd="0" destOrd="0" presId="urn:microsoft.com/office/officeart/2005/8/layout/hierarchy2"/>
    <dgm:cxn modelId="{33B09199-8C40-41BD-A71A-768F417030C7}" type="presParOf" srcId="{0E758EAD-4B07-4DA2-9D3C-8DB8E4F90236}" destId="{63C759F9-B3B8-4BD1-882C-945470451187}" srcOrd="1" destOrd="0" presId="urn:microsoft.com/office/officeart/2005/8/layout/hierarchy2"/>
    <dgm:cxn modelId="{148180F3-8ED1-4A6B-A091-EA4237709877}" type="presParOf" srcId="{63C759F9-B3B8-4BD1-882C-945470451187}" destId="{46A76F7F-F494-42A7-8B83-BCBA289C45E0}" srcOrd="0" destOrd="0" presId="urn:microsoft.com/office/officeart/2005/8/layout/hierarchy2"/>
    <dgm:cxn modelId="{7D30B316-1824-478A-A14F-BE5E2D76EA38}" type="presParOf" srcId="{63C759F9-B3B8-4BD1-882C-945470451187}" destId="{C8433112-F04C-4A4A-A129-BE7A3ECF8A77}" srcOrd="1" destOrd="0" presId="urn:microsoft.com/office/officeart/2005/8/layout/hierarchy2"/>
    <dgm:cxn modelId="{69804A78-923F-4730-829E-F0935207F3F7}" type="presParOf" srcId="{0E758EAD-4B07-4DA2-9D3C-8DB8E4F90236}" destId="{28B735C8-CAAE-4CF0-9F74-5CDFDD6F2505}" srcOrd="2" destOrd="0" presId="urn:microsoft.com/office/officeart/2005/8/layout/hierarchy2"/>
    <dgm:cxn modelId="{92EA6F1E-A364-407B-8FA9-5BEEF79AC53A}" type="presParOf" srcId="{28B735C8-CAAE-4CF0-9F74-5CDFDD6F2505}" destId="{D19BFFCF-091F-4256-8DE9-321C9C417D2B}" srcOrd="0" destOrd="0" presId="urn:microsoft.com/office/officeart/2005/8/layout/hierarchy2"/>
    <dgm:cxn modelId="{E2CC5168-0ED7-4092-807F-42FD3ACCC5E7}" type="presParOf" srcId="{0E758EAD-4B07-4DA2-9D3C-8DB8E4F90236}" destId="{769FD8C1-CA64-4F54-BCBC-B820BD8FF65D}" srcOrd="3" destOrd="0" presId="urn:microsoft.com/office/officeart/2005/8/layout/hierarchy2"/>
    <dgm:cxn modelId="{491BC8A4-6C59-45A6-AC0C-A4A4DB6ABBE7}" type="presParOf" srcId="{769FD8C1-CA64-4F54-BCBC-B820BD8FF65D}" destId="{9DA61809-1F58-4F04-B718-9C1414BF284A}" srcOrd="0" destOrd="0" presId="urn:microsoft.com/office/officeart/2005/8/layout/hierarchy2"/>
    <dgm:cxn modelId="{46A6EB41-824D-4FE8-9F58-0902D41144A8}" type="presParOf" srcId="{769FD8C1-CA64-4F54-BCBC-B820BD8FF65D}" destId="{F6E476D1-46C5-4BEA-9ECE-0E242FA30884}" srcOrd="1" destOrd="0" presId="urn:microsoft.com/office/officeart/2005/8/layout/hierarchy2"/>
    <dgm:cxn modelId="{816665BC-5EED-480A-A01C-95171A5F5D43}" type="presParOf" srcId="{0E758EAD-4B07-4DA2-9D3C-8DB8E4F90236}" destId="{380B545B-8E31-4A07-9A94-985A21D606AA}" srcOrd="4" destOrd="0" presId="urn:microsoft.com/office/officeart/2005/8/layout/hierarchy2"/>
    <dgm:cxn modelId="{DCBBC401-4463-4CD7-A8E4-35CE713AD677}" type="presParOf" srcId="{380B545B-8E31-4A07-9A94-985A21D606AA}" destId="{0B646BD0-8BFE-49BE-AE90-4FADC80C3E17}" srcOrd="0" destOrd="0" presId="urn:microsoft.com/office/officeart/2005/8/layout/hierarchy2"/>
    <dgm:cxn modelId="{024B53F3-68A1-4ADD-9DDB-AB0A31E52DD5}" type="presParOf" srcId="{0E758EAD-4B07-4DA2-9D3C-8DB8E4F90236}" destId="{38A9EE76-DD21-40DC-BC62-9F77055E279E}" srcOrd="5" destOrd="0" presId="urn:microsoft.com/office/officeart/2005/8/layout/hierarchy2"/>
    <dgm:cxn modelId="{046C6B67-AE12-4475-B84E-178B16872991}" type="presParOf" srcId="{38A9EE76-DD21-40DC-BC62-9F77055E279E}" destId="{4E1C5C2B-1436-40DE-BD28-0FCD83CF3C53}" srcOrd="0" destOrd="0" presId="urn:microsoft.com/office/officeart/2005/8/layout/hierarchy2"/>
    <dgm:cxn modelId="{3437B046-5327-450F-A5DB-3342979CAAE5}" type="presParOf" srcId="{38A9EE76-DD21-40DC-BC62-9F77055E279E}" destId="{97C95239-1221-4E53-8ABD-03A93BAFC36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CCA893-C429-4939-8B95-09FB8052E72F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4A34CD7-3897-46AD-932D-DCE9FBC1E288}">
      <dgm:prSet phldrT="[Tes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Increase the motivation of these youth to actively contribute to prevent and tackle terrorism</a:t>
          </a:r>
          <a:endParaRPr lang="en-US" dirty="0"/>
        </a:p>
      </dgm:t>
    </dgm:pt>
    <dgm:pt modelId="{DF67CF96-5F1D-4628-9780-3C4C792F5F54}" type="parTrans" cxnId="{AFCE071A-1E40-479B-BA2E-2488FC464B20}">
      <dgm:prSet/>
      <dgm:spPr/>
      <dgm:t>
        <a:bodyPr/>
        <a:lstStyle/>
        <a:p>
          <a:endParaRPr lang="en-US"/>
        </a:p>
      </dgm:t>
    </dgm:pt>
    <dgm:pt modelId="{0EBED94A-4156-4977-9930-6930A39C5E3D}" type="sibTrans" cxnId="{AFCE071A-1E40-479B-BA2E-2488FC464B20}">
      <dgm:prSet/>
      <dgm:spPr/>
      <dgm:t>
        <a:bodyPr/>
        <a:lstStyle/>
        <a:p>
          <a:endParaRPr lang="en-US"/>
        </a:p>
      </dgm:t>
    </dgm:pt>
    <dgm:pt modelId="{983EC937-166A-4F87-AB4E-C8A5254EE772}">
      <dgm:prSet phldrT="[Testo]"/>
      <dgm:spPr>
        <a:solidFill>
          <a:srgbClr val="8B772C"/>
        </a:solidFill>
      </dgm:spPr>
      <dgm:t>
        <a:bodyPr/>
        <a:lstStyle/>
        <a:p>
          <a:r>
            <a:rPr lang="en-US" dirty="0" smtClean="0"/>
            <a:t>Prevent the risk of recruitment</a:t>
          </a:r>
          <a:endParaRPr lang="en-US" dirty="0"/>
        </a:p>
      </dgm:t>
    </dgm:pt>
    <dgm:pt modelId="{2BFB5264-EE93-4428-9CAF-A7E6252F7EAB}" type="parTrans" cxnId="{3409AEB3-A524-47E1-A467-E33AE3E8EAF3}">
      <dgm:prSet/>
      <dgm:spPr/>
      <dgm:t>
        <a:bodyPr/>
        <a:lstStyle/>
        <a:p>
          <a:endParaRPr lang="en-US"/>
        </a:p>
      </dgm:t>
    </dgm:pt>
    <dgm:pt modelId="{CB1AFA06-211A-4318-A422-508728583C93}" type="sibTrans" cxnId="{3409AEB3-A524-47E1-A467-E33AE3E8EAF3}">
      <dgm:prSet/>
      <dgm:spPr/>
      <dgm:t>
        <a:bodyPr/>
        <a:lstStyle/>
        <a:p>
          <a:endParaRPr lang="en-US"/>
        </a:p>
      </dgm:t>
    </dgm:pt>
    <dgm:pt modelId="{A5663388-AE26-4E54-9F90-F825363F9C05}">
      <dgm:prSet phldrT="[Testo]" custT="1"/>
      <dgm:spPr>
        <a:solidFill>
          <a:srgbClr val="7030A0"/>
        </a:solidFill>
      </dgm:spPr>
      <dgm:t>
        <a:bodyPr/>
        <a:lstStyle/>
        <a:p>
          <a:r>
            <a:rPr lang="en-US" sz="1400" dirty="0" smtClean="0"/>
            <a:t>Social reintegration of young terrorists</a:t>
          </a:r>
          <a:endParaRPr lang="en-US" sz="1400" dirty="0"/>
        </a:p>
      </dgm:t>
    </dgm:pt>
    <dgm:pt modelId="{A5BF15BA-EDA0-4585-88E2-1CC6559CA776}" type="parTrans" cxnId="{7D417262-4D40-4B04-841A-FD3155ADA1F7}">
      <dgm:prSet/>
      <dgm:spPr/>
      <dgm:t>
        <a:bodyPr/>
        <a:lstStyle/>
        <a:p>
          <a:endParaRPr lang="en-US"/>
        </a:p>
      </dgm:t>
    </dgm:pt>
    <dgm:pt modelId="{FC99781C-1999-45B4-BE97-AA21D08DEF3B}" type="sibTrans" cxnId="{7D417262-4D40-4B04-841A-FD3155ADA1F7}">
      <dgm:prSet/>
      <dgm:spPr/>
      <dgm:t>
        <a:bodyPr/>
        <a:lstStyle/>
        <a:p>
          <a:endParaRPr lang="en-US"/>
        </a:p>
      </dgm:t>
    </dgm:pt>
    <dgm:pt modelId="{F5132B8C-354C-4EE6-AACE-E87095786A5F}" type="pres">
      <dgm:prSet presAssocID="{51CCA893-C429-4939-8B95-09FB8052E72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6B27E2-521B-4A25-B080-0F9BBC8DDA99}" type="pres">
      <dgm:prSet presAssocID="{54A34CD7-3897-46AD-932D-DCE9FBC1E288}" presName="gear1" presStyleLbl="node1" presStyleIdx="0" presStyleCnt="3" custLinFactNeighborX="120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BB064D-2249-49C3-83BE-A3CAF281DFED}" type="pres">
      <dgm:prSet presAssocID="{54A34CD7-3897-46AD-932D-DCE9FBC1E288}" presName="gear1srcNode" presStyleLbl="node1" presStyleIdx="0" presStyleCnt="3"/>
      <dgm:spPr/>
      <dgm:t>
        <a:bodyPr/>
        <a:lstStyle/>
        <a:p>
          <a:endParaRPr lang="en-US"/>
        </a:p>
      </dgm:t>
    </dgm:pt>
    <dgm:pt modelId="{FE0AFE70-B101-45ED-A08F-66B4CABF8FB9}" type="pres">
      <dgm:prSet presAssocID="{54A34CD7-3897-46AD-932D-DCE9FBC1E288}" presName="gear1dstNode" presStyleLbl="node1" presStyleIdx="0" presStyleCnt="3"/>
      <dgm:spPr/>
      <dgm:t>
        <a:bodyPr/>
        <a:lstStyle/>
        <a:p>
          <a:endParaRPr lang="en-US"/>
        </a:p>
      </dgm:t>
    </dgm:pt>
    <dgm:pt modelId="{C1DA7C89-2954-4045-BDEB-79CB2DB2E7F3}" type="pres">
      <dgm:prSet presAssocID="{983EC937-166A-4F87-AB4E-C8A5254EE77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8DAE2-FD44-4FDA-868D-DCE58A6EE651}" type="pres">
      <dgm:prSet presAssocID="{983EC937-166A-4F87-AB4E-C8A5254EE772}" presName="gear2srcNode" presStyleLbl="node1" presStyleIdx="1" presStyleCnt="3"/>
      <dgm:spPr/>
      <dgm:t>
        <a:bodyPr/>
        <a:lstStyle/>
        <a:p>
          <a:endParaRPr lang="en-US"/>
        </a:p>
      </dgm:t>
    </dgm:pt>
    <dgm:pt modelId="{E55DECD4-7BA0-4533-8633-333F86DCFAD1}" type="pres">
      <dgm:prSet presAssocID="{983EC937-166A-4F87-AB4E-C8A5254EE772}" presName="gear2dstNode" presStyleLbl="node1" presStyleIdx="1" presStyleCnt="3"/>
      <dgm:spPr/>
      <dgm:t>
        <a:bodyPr/>
        <a:lstStyle/>
        <a:p>
          <a:endParaRPr lang="en-US"/>
        </a:p>
      </dgm:t>
    </dgm:pt>
    <dgm:pt modelId="{A9E05471-A0C6-4F60-AF87-9655DACDB395}" type="pres">
      <dgm:prSet presAssocID="{A5663388-AE26-4E54-9F90-F825363F9C05}" presName="gear3" presStyleLbl="node1" presStyleIdx="2" presStyleCnt="3"/>
      <dgm:spPr/>
      <dgm:t>
        <a:bodyPr/>
        <a:lstStyle/>
        <a:p>
          <a:endParaRPr lang="en-US"/>
        </a:p>
      </dgm:t>
    </dgm:pt>
    <dgm:pt modelId="{80EE9D59-BE4F-4B37-AB4C-E643B9E40C6C}" type="pres">
      <dgm:prSet presAssocID="{A5663388-AE26-4E54-9F90-F825363F9C0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67490F-A5CA-402F-9B3F-372EB1F29169}" type="pres">
      <dgm:prSet presAssocID="{A5663388-AE26-4E54-9F90-F825363F9C05}" presName="gear3srcNode" presStyleLbl="node1" presStyleIdx="2" presStyleCnt="3"/>
      <dgm:spPr/>
      <dgm:t>
        <a:bodyPr/>
        <a:lstStyle/>
        <a:p>
          <a:endParaRPr lang="en-US"/>
        </a:p>
      </dgm:t>
    </dgm:pt>
    <dgm:pt modelId="{BE70F5F5-7593-4BF9-B06A-D06B38659F9A}" type="pres">
      <dgm:prSet presAssocID="{A5663388-AE26-4E54-9F90-F825363F9C05}" presName="gear3dstNode" presStyleLbl="node1" presStyleIdx="2" presStyleCnt="3"/>
      <dgm:spPr/>
      <dgm:t>
        <a:bodyPr/>
        <a:lstStyle/>
        <a:p>
          <a:endParaRPr lang="en-US"/>
        </a:p>
      </dgm:t>
    </dgm:pt>
    <dgm:pt modelId="{BB4C2577-045C-452F-A1C7-E78040E12B15}" type="pres">
      <dgm:prSet presAssocID="{0EBED94A-4156-4977-9930-6930A39C5E3D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48F73439-5672-4938-94C1-2D2D3B284435}" type="pres">
      <dgm:prSet presAssocID="{CB1AFA06-211A-4318-A422-508728583C93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E3F8692E-486C-404A-ACA2-F80C2EE902CB}" type="pres">
      <dgm:prSet presAssocID="{FC99781C-1999-45B4-BE97-AA21D08DEF3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DF35F34-3D36-4474-A8CF-AB23611C7F8F}" type="presOf" srcId="{51CCA893-C429-4939-8B95-09FB8052E72F}" destId="{F5132B8C-354C-4EE6-AACE-E87095786A5F}" srcOrd="0" destOrd="0" presId="urn:microsoft.com/office/officeart/2005/8/layout/gear1"/>
    <dgm:cxn modelId="{0DEF9536-3A5D-4DEC-8722-2EB55C58905D}" type="presOf" srcId="{983EC937-166A-4F87-AB4E-C8A5254EE772}" destId="{E55DECD4-7BA0-4533-8633-333F86DCFAD1}" srcOrd="2" destOrd="0" presId="urn:microsoft.com/office/officeart/2005/8/layout/gear1"/>
    <dgm:cxn modelId="{D2894CAC-3AAA-4AC8-8CA3-E9D26EA44A3F}" type="presOf" srcId="{A5663388-AE26-4E54-9F90-F825363F9C05}" destId="{BE70F5F5-7593-4BF9-B06A-D06B38659F9A}" srcOrd="3" destOrd="0" presId="urn:microsoft.com/office/officeart/2005/8/layout/gear1"/>
    <dgm:cxn modelId="{10EB262C-92F2-44DF-9B09-21C9BD607069}" type="presOf" srcId="{983EC937-166A-4F87-AB4E-C8A5254EE772}" destId="{B118DAE2-FD44-4FDA-868D-DCE58A6EE651}" srcOrd="1" destOrd="0" presId="urn:microsoft.com/office/officeart/2005/8/layout/gear1"/>
    <dgm:cxn modelId="{51F84EFA-A2FB-4A2B-B072-6E6BFA362E47}" type="presOf" srcId="{CB1AFA06-211A-4318-A422-508728583C93}" destId="{48F73439-5672-4938-94C1-2D2D3B284435}" srcOrd="0" destOrd="0" presId="urn:microsoft.com/office/officeart/2005/8/layout/gear1"/>
    <dgm:cxn modelId="{8C755916-6704-4606-AFAA-06D8FA76DCE4}" type="presOf" srcId="{A5663388-AE26-4E54-9F90-F825363F9C05}" destId="{80EE9D59-BE4F-4B37-AB4C-E643B9E40C6C}" srcOrd="1" destOrd="0" presId="urn:microsoft.com/office/officeart/2005/8/layout/gear1"/>
    <dgm:cxn modelId="{98B0073F-4675-4951-B52E-1DD1A0A0FDF2}" type="presOf" srcId="{A5663388-AE26-4E54-9F90-F825363F9C05}" destId="{6567490F-A5CA-402F-9B3F-372EB1F29169}" srcOrd="2" destOrd="0" presId="urn:microsoft.com/office/officeart/2005/8/layout/gear1"/>
    <dgm:cxn modelId="{3409AEB3-A524-47E1-A467-E33AE3E8EAF3}" srcId="{51CCA893-C429-4939-8B95-09FB8052E72F}" destId="{983EC937-166A-4F87-AB4E-C8A5254EE772}" srcOrd="1" destOrd="0" parTransId="{2BFB5264-EE93-4428-9CAF-A7E6252F7EAB}" sibTransId="{CB1AFA06-211A-4318-A422-508728583C93}"/>
    <dgm:cxn modelId="{7778CFDD-6099-4F7F-BEC9-4E7AAF83B71D}" type="presOf" srcId="{54A34CD7-3897-46AD-932D-DCE9FBC1E288}" destId="{DB6B27E2-521B-4A25-B080-0F9BBC8DDA99}" srcOrd="0" destOrd="0" presId="urn:microsoft.com/office/officeart/2005/8/layout/gear1"/>
    <dgm:cxn modelId="{E151287B-509E-4B8E-AF33-F31F2029BE4D}" type="presOf" srcId="{FC99781C-1999-45B4-BE97-AA21D08DEF3B}" destId="{E3F8692E-486C-404A-ACA2-F80C2EE902CB}" srcOrd="0" destOrd="0" presId="urn:microsoft.com/office/officeart/2005/8/layout/gear1"/>
    <dgm:cxn modelId="{797676A2-2A95-42F5-B4FA-05F771F4C9AA}" type="presOf" srcId="{54A34CD7-3897-46AD-932D-DCE9FBC1E288}" destId="{65BB064D-2249-49C3-83BE-A3CAF281DFED}" srcOrd="1" destOrd="0" presId="urn:microsoft.com/office/officeart/2005/8/layout/gear1"/>
    <dgm:cxn modelId="{CD7423F6-D3BB-49D7-9BEC-23513B7573D8}" type="presOf" srcId="{0EBED94A-4156-4977-9930-6930A39C5E3D}" destId="{BB4C2577-045C-452F-A1C7-E78040E12B15}" srcOrd="0" destOrd="0" presId="urn:microsoft.com/office/officeart/2005/8/layout/gear1"/>
    <dgm:cxn modelId="{F9EBDCC0-AD34-47DB-9286-69DD19EBC92F}" type="presOf" srcId="{54A34CD7-3897-46AD-932D-DCE9FBC1E288}" destId="{FE0AFE70-B101-45ED-A08F-66B4CABF8FB9}" srcOrd="2" destOrd="0" presId="urn:microsoft.com/office/officeart/2005/8/layout/gear1"/>
    <dgm:cxn modelId="{7D417262-4D40-4B04-841A-FD3155ADA1F7}" srcId="{51CCA893-C429-4939-8B95-09FB8052E72F}" destId="{A5663388-AE26-4E54-9F90-F825363F9C05}" srcOrd="2" destOrd="0" parTransId="{A5BF15BA-EDA0-4585-88E2-1CC6559CA776}" sibTransId="{FC99781C-1999-45B4-BE97-AA21D08DEF3B}"/>
    <dgm:cxn modelId="{3C5A365A-DE0F-4E70-AC2E-E95FD181E0CA}" type="presOf" srcId="{A5663388-AE26-4E54-9F90-F825363F9C05}" destId="{A9E05471-A0C6-4F60-AF87-9655DACDB395}" srcOrd="0" destOrd="0" presId="urn:microsoft.com/office/officeart/2005/8/layout/gear1"/>
    <dgm:cxn modelId="{DEC7DC4F-548D-45D2-8435-E9BE21979939}" type="presOf" srcId="{983EC937-166A-4F87-AB4E-C8A5254EE772}" destId="{C1DA7C89-2954-4045-BDEB-79CB2DB2E7F3}" srcOrd="0" destOrd="0" presId="urn:microsoft.com/office/officeart/2005/8/layout/gear1"/>
    <dgm:cxn modelId="{AFCE071A-1E40-479B-BA2E-2488FC464B20}" srcId="{51CCA893-C429-4939-8B95-09FB8052E72F}" destId="{54A34CD7-3897-46AD-932D-DCE9FBC1E288}" srcOrd="0" destOrd="0" parTransId="{DF67CF96-5F1D-4628-9780-3C4C792F5F54}" sibTransId="{0EBED94A-4156-4977-9930-6930A39C5E3D}"/>
    <dgm:cxn modelId="{ECC11AE7-5413-4250-89F0-3893435220B5}" type="presParOf" srcId="{F5132B8C-354C-4EE6-AACE-E87095786A5F}" destId="{DB6B27E2-521B-4A25-B080-0F9BBC8DDA99}" srcOrd="0" destOrd="0" presId="urn:microsoft.com/office/officeart/2005/8/layout/gear1"/>
    <dgm:cxn modelId="{5B03396E-A602-4BDC-8CCA-E66E22676BF2}" type="presParOf" srcId="{F5132B8C-354C-4EE6-AACE-E87095786A5F}" destId="{65BB064D-2249-49C3-83BE-A3CAF281DFED}" srcOrd="1" destOrd="0" presId="urn:microsoft.com/office/officeart/2005/8/layout/gear1"/>
    <dgm:cxn modelId="{C64EF5D1-3D50-472A-900F-4B181AF800B1}" type="presParOf" srcId="{F5132B8C-354C-4EE6-AACE-E87095786A5F}" destId="{FE0AFE70-B101-45ED-A08F-66B4CABF8FB9}" srcOrd="2" destOrd="0" presId="urn:microsoft.com/office/officeart/2005/8/layout/gear1"/>
    <dgm:cxn modelId="{B3C60E9A-912E-4BDA-9A0A-7160B2F189C8}" type="presParOf" srcId="{F5132B8C-354C-4EE6-AACE-E87095786A5F}" destId="{C1DA7C89-2954-4045-BDEB-79CB2DB2E7F3}" srcOrd="3" destOrd="0" presId="urn:microsoft.com/office/officeart/2005/8/layout/gear1"/>
    <dgm:cxn modelId="{701CDC52-9F01-4B22-B4F6-EC93B33A1C33}" type="presParOf" srcId="{F5132B8C-354C-4EE6-AACE-E87095786A5F}" destId="{B118DAE2-FD44-4FDA-868D-DCE58A6EE651}" srcOrd="4" destOrd="0" presId="urn:microsoft.com/office/officeart/2005/8/layout/gear1"/>
    <dgm:cxn modelId="{33022F8C-3FBB-46C1-AC7C-2F769ACF2EA1}" type="presParOf" srcId="{F5132B8C-354C-4EE6-AACE-E87095786A5F}" destId="{E55DECD4-7BA0-4533-8633-333F86DCFAD1}" srcOrd="5" destOrd="0" presId="urn:microsoft.com/office/officeart/2005/8/layout/gear1"/>
    <dgm:cxn modelId="{D7A2A05C-6311-480C-9226-3D5D9340B150}" type="presParOf" srcId="{F5132B8C-354C-4EE6-AACE-E87095786A5F}" destId="{A9E05471-A0C6-4F60-AF87-9655DACDB395}" srcOrd="6" destOrd="0" presId="urn:microsoft.com/office/officeart/2005/8/layout/gear1"/>
    <dgm:cxn modelId="{1C92E9C0-995D-4FBC-A130-F152D2411149}" type="presParOf" srcId="{F5132B8C-354C-4EE6-AACE-E87095786A5F}" destId="{80EE9D59-BE4F-4B37-AB4C-E643B9E40C6C}" srcOrd="7" destOrd="0" presId="urn:microsoft.com/office/officeart/2005/8/layout/gear1"/>
    <dgm:cxn modelId="{D0142DAD-A703-4CB8-BAD7-262A3916F591}" type="presParOf" srcId="{F5132B8C-354C-4EE6-AACE-E87095786A5F}" destId="{6567490F-A5CA-402F-9B3F-372EB1F29169}" srcOrd="8" destOrd="0" presId="urn:microsoft.com/office/officeart/2005/8/layout/gear1"/>
    <dgm:cxn modelId="{2B92C20B-23EC-490C-84FD-AFFD66272875}" type="presParOf" srcId="{F5132B8C-354C-4EE6-AACE-E87095786A5F}" destId="{BE70F5F5-7593-4BF9-B06A-D06B38659F9A}" srcOrd="9" destOrd="0" presId="urn:microsoft.com/office/officeart/2005/8/layout/gear1"/>
    <dgm:cxn modelId="{70CF0496-ADCE-4D58-A1C2-AF607B0077F1}" type="presParOf" srcId="{F5132B8C-354C-4EE6-AACE-E87095786A5F}" destId="{BB4C2577-045C-452F-A1C7-E78040E12B15}" srcOrd="10" destOrd="0" presId="urn:microsoft.com/office/officeart/2005/8/layout/gear1"/>
    <dgm:cxn modelId="{1AE7130F-17F2-48E2-9BDA-71D686C4C05B}" type="presParOf" srcId="{F5132B8C-354C-4EE6-AACE-E87095786A5F}" destId="{48F73439-5672-4938-94C1-2D2D3B284435}" srcOrd="11" destOrd="0" presId="urn:microsoft.com/office/officeart/2005/8/layout/gear1"/>
    <dgm:cxn modelId="{6EA460DC-AEEE-4965-8CB8-F0A2BA073FE9}" type="presParOf" srcId="{F5132B8C-354C-4EE6-AACE-E87095786A5F}" destId="{E3F8692E-486C-404A-ACA2-F80C2EE902C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3BC85-52BE-460C-9FE9-2532C6AC3CC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F471AA-087E-4FDD-9EF8-4F8A94CF5C85}">
      <dgm:prSet phldrT="[Testo]"/>
      <dgm:spPr/>
      <dgm:t>
        <a:bodyPr/>
        <a:lstStyle/>
        <a:p>
          <a:r>
            <a:rPr lang="en-US" dirty="0" smtClean="0"/>
            <a:t>Scientific grounded </a:t>
          </a:r>
          <a:r>
            <a:rPr lang="en-US" smtClean="0"/>
            <a:t>learning material: </a:t>
          </a:r>
        </a:p>
        <a:p>
          <a:r>
            <a:rPr lang="en-US" smtClean="0"/>
            <a:t>COUNTER NARRATIVES</a:t>
          </a:r>
          <a:endParaRPr lang="en-US" dirty="0"/>
        </a:p>
      </dgm:t>
    </dgm:pt>
    <dgm:pt modelId="{9FF91146-DC7F-4994-8DFE-9AAECAF6D42D}" type="parTrans" cxnId="{7F22917A-89C6-4B4F-B7EC-2C3D82C30916}">
      <dgm:prSet/>
      <dgm:spPr/>
      <dgm:t>
        <a:bodyPr/>
        <a:lstStyle/>
        <a:p>
          <a:endParaRPr lang="en-US"/>
        </a:p>
      </dgm:t>
    </dgm:pt>
    <dgm:pt modelId="{A31EFC80-F9F4-42D7-AE6C-8325E73E9156}" type="sibTrans" cxnId="{7F22917A-89C6-4B4F-B7EC-2C3D82C30916}">
      <dgm:prSet/>
      <dgm:spPr/>
      <dgm:t>
        <a:bodyPr/>
        <a:lstStyle/>
        <a:p>
          <a:endParaRPr lang="en-US"/>
        </a:p>
      </dgm:t>
    </dgm:pt>
    <dgm:pt modelId="{28DB7B20-0BBB-4A38-873E-8077AFB419DD}">
      <dgm:prSet phldrT="[Testo]"/>
      <dgm:spPr/>
      <dgm:t>
        <a:bodyPr/>
        <a:lstStyle/>
        <a:p>
          <a:r>
            <a:rPr lang="en-US" dirty="0" smtClean="0"/>
            <a:t>The basic psychological mechanism in the building of a terrorist personality</a:t>
          </a:r>
          <a:endParaRPr lang="en-US" dirty="0"/>
        </a:p>
      </dgm:t>
    </dgm:pt>
    <dgm:pt modelId="{56FF08CA-1C64-434D-BA74-9B02794CFC8B}" type="parTrans" cxnId="{7057AC91-759C-4194-876E-E15533CCD937}">
      <dgm:prSet/>
      <dgm:spPr/>
      <dgm:t>
        <a:bodyPr/>
        <a:lstStyle/>
        <a:p>
          <a:endParaRPr lang="en-US"/>
        </a:p>
      </dgm:t>
    </dgm:pt>
    <dgm:pt modelId="{F1954A9F-FC17-4CC6-9C4F-50C2BD475BC2}" type="sibTrans" cxnId="{7057AC91-759C-4194-876E-E15533CCD937}">
      <dgm:prSet/>
      <dgm:spPr/>
      <dgm:t>
        <a:bodyPr/>
        <a:lstStyle/>
        <a:p>
          <a:endParaRPr lang="en-US"/>
        </a:p>
      </dgm:t>
    </dgm:pt>
    <dgm:pt modelId="{7027AB80-1C7A-45A2-BEDB-AFBBA42D2149}">
      <dgm:prSet phldrT="[Testo]"/>
      <dgm:spPr/>
      <dgm:t>
        <a:bodyPr/>
        <a:lstStyle/>
        <a:p>
          <a:r>
            <a:rPr lang="it-IT" dirty="0" err="1" smtClean="0"/>
            <a:t>Profiles</a:t>
          </a:r>
          <a:r>
            <a:rPr lang="it-IT" dirty="0" smtClean="0"/>
            <a:t> of </a:t>
          </a:r>
          <a:r>
            <a:rPr lang="it-IT" dirty="0" err="1" smtClean="0"/>
            <a:t>youth</a:t>
          </a:r>
          <a:r>
            <a:rPr lang="it-IT" dirty="0" smtClean="0"/>
            <a:t> </a:t>
          </a:r>
          <a:r>
            <a:rPr lang="it-IT" dirty="0" err="1" smtClean="0"/>
            <a:t>involved</a:t>
          </a:r>
          <a:endParaRPr lang="en-US" dirty="0"/>
        </a:p>
      </dgm:t>
    </dgm:pt>
    <dgm:pt modelId="{2FDF1DE3-0D12-48ED-91F2-1BBB0DE060BF}" type="parTrans" cxnId="{FB07D38F-6BDF-4ADB-B713-F7BB808A1D01}">
      <dgm:prSet/>
      <dgm:spPr/>
      <dgm:t>
        <a:bodyPr/>
        <a:lstStyle/>
        <a:p>
          <a:endParaRPr lang="en-US"/>
        </a:p>
      </dgm:t>
    </dgm:pt>
    <dgm:pt modelId="{3D2BB967-E153-4D0E-A6BC-B8475EBA7DEB}" type="sibTrans" cxnId="{FB07D38F-6BDF-4ADB-B713-F7BB808A1D01}">
      <dgm:prSet/>
      <dgm:spPr/>
      <dgm:t>
        <a:bodyPr/>
        <a:lstStyle/>
        <a:p>
          <a:endParaRPr lang="en-US"/>
        </a:p>
      </dgm:t>
    </dgm:pt>
    <dgm:pt modelId="{E4D65B4A-4E12-4BAD-8ECC-5339D8BB4011}">
      <dgm:prSet phldrT="[Testo]"/>
      <dgm:spPr/>
      <dgm:t>
        <a:bodyPr/>
        <a:lstStyle/>
        <a:p>
          <a:r>
            <a:rPr lang="en-US" dirty="0" smtClean="0"/>
            <a:t>Criteria to evaluate the level of adhesion to the terrorist ideology</a:t>
          </a:r>
          <a:endParaRPr lang="en-US" dirty="0"/>
        </a:p>
      </dgm:t>
    </dgm:pt>
    <dgm:pt modelId="{1C772C94-E197-4704-827D-EE7F50B98CF0}" type="parTrans" cxnId="{CFF068F6-93AA-4C3E-B165-732EAF380C78}">
      <dgm:prSet/>
      <dgm:spPr/>
      <dgm:t>
        <a:bodyPr/>
        <a:lstStyle/>
        <a:p>
          <a:endParaRPr lang="en-US"/>
        </a:p>
      </dgm:t>
    </dgm:pt>
    <dgm:pt modelId="{75F479C4-C9B6-4C86-A4E8-86D534513A35}" type="sibTrans" cxnId="{CFF068F6-93AA-4C3E-B165-732EAF380C78}">
      <dgm:prSet/>
      <dgm:spPr/>
      <dgm:t>
        <a:bodyPr/>
        <a:lstStyle/>
        <a:p>
          <a:endParaRPr lang="en-US"/>
        </a:p>
      </dgm:t>
    </dgm:pt>
    <dgm:pt modelId="{51331665-B549-49E3-95D0-B88D9BD6560A}">
      <dgm:prSet phldrT="[Testo]"/>
      <dgm:spPr/>
      <dgm:t>
        <a:bodyPr/>
        <a:lstStyle/>
        <a:p>
          <a:r>
            <a:rPr lang="en-US" dirty="0" smtClean="0"/>
            <a:t>Key-elements to plan a tailored de-sensitization project/assessment tool to evaluate the risk of failure</a:t>
          </a:r>
          <a:endParaRPr lang="en-US" dirty="0"/>
        </a:p>
      </dgm:t>
    </dgm:pt>
    <dgm:pt modelId="{49858A32-154B-4F8C-87C8-654AE4BDBDB3}" type="parTrans" cxnId="{567030A6-37DC-4A51-AD35-1326BBD1D123}">
      <dgm:prSet/>
      <dgm:spPr/>
      <dgm:t>
        <a:bodyPr/>
        <a:lstStyle/>
        <a:p>
          <a:endParaRPr lang="en-US"/>
        </a:p>
      </dgm:t>
    </dgm:pt>
    <dgm:pt modelId="{80669B5B-FD5D-4333-B411-0D40FC1A7C50}" type="sibTrans" cxnId="{567030A6-37DC-4A51-AD35-1326BBD1D123}">
      <dgm:prSet/>
      <dgm:spPr/>
      <dgm:t>
        <a:bodyPr/>
        <a:lstStyle/>
        <a:p>
          <a:endParaRPr lang="en-US"/>
        </a:p>
      </dgm:t>
    </dgm:pt>
    <dgm:pt modelId="{EE524975-10E5-4AD5-82DD-471427AE4A7B}" type="pres">
      <dgm:prSet presAssocID="{F003BC85-52BE-460C-9FE9-2532C6AC3CC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A8F876-6981-4B2C-AB2E-4C9E63392B3B}" type="pres">
      <dgm:prSet presAssocID="{F003BC85-52BE-460C-9FE9-2532C6AC3CCC}" presName="matrix" presStyleCnt="0"/>
      <dgm:spPr/>
    </dgm:pt>
    <dgm:pt modelId="{B36C76CC-9EA4-49B6-8565-7B31A74A4A32}" type="pres">
      <dgm:prSet presAssocID="{F003BC85-52BE-460C-9FE9-2532C6AC3CCC}" presName="tile1" presStyleLbl="node1" presStyleIdx="0" presStyleCnt="4"/>
      <dgm:spPr/>
      <dgm:t>
        <a:bodyPr/>
        <a:lstStyle/>
        <a:p>
          <a:endParaRPr lang="en-US"/>
        </a:p>
      </dgm:t>
    </dgm:pt>
    <dgm:pt modelId="{499EEF09-4BA4-4D78-8146-6B9BB6B6C337}" type="pres">
      <dgm:prSet presAssocID="{F003BC85-52BE-460C-9FE9-2532C6AC3CC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434AE-F654-4BEA-B0BF-9A13E95B01A0}" type="pres">
      <dgm:prSet presAssocID="{F003BC85-52BE-460C-9FE9-2532C6AC3CCC}" presName="tile2" presStyleLbl="node1" presStyleIdx="1" presStyleCnt="4" custLinFactNeighborY="-17176"/>
      <dgm:spPr/>
      <dgm:t>
        <a:bodyPr/>
        <a:lstStyle/>
        <a:p>
          <a:endParaRPr lang="en-US"/>
        </a:p>
      </dgm:t>
    </dgm:pt>
    <dgm:pt modelId="{4ECB11C0-8CAA-4D83-BBFC-29AD47561F4A}" type="pres">
      <dgm:prSet presAssocID="{F003BC85-52BE-460C-9FE9-2532C6AC3CC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29BED-B75E-401C-983B-75828FB26AF3}" type="pres">
      <dgm:prSet presAssocID="{F003BC85-52BE-460C-9FE9-2532C6AC3CCC}" presName="tile3" presStyleLbl="node1" presStyleIdx="2" presStyleCnt="4"/>
      <dgm:spPr/>
      <dgm:t>
        <a:bodyPr/>
        <a:lstStyle/>
        <a:p>
          <a:endParaRPr lang="en-US"/>
        </a:p>
      </dgm:t>
    </dgm:pt>
    <dgm:pt modelId="{E978F3A5-02D1-4922-B2E1-2CC010059575}" type="pres">
      <dgm:prSet presAssocID="{F003BC85-52BE-460C-9FE9-2532C6AC3CC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69736-2293-4D87-848C-92259C3959AD}" type="pres">
      <dgm:prSet presAssocID="{F003BC85-52BE-460C-9FE9-2532C6AC3CCC}" presName="tile4" presStyleLbl="node1" presStyleIdx="3" presStyleCnt="4"/>
      <dgm:spPr/>
      <dgm:t>
        <a:bodyPr/>
        <a:lstStyle/>
        <a:p>
          <a:endParaRPr lang="en-US"/>
        </a:p>
      </dgm:t>
    </dgm:pt>
    <dgm:pt modelId="{305185C0-FD6F-4D12-83B9-E30A83AB8578}" type="pres">
      <dgm:prSet presAssocID="{F003BC85-52BE-460C-9FE9-2532C6AC3CC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E2FFA-180D-4EA2-A654-F64BDA18D926}" type="pres">
      <dgm:prSet presAssocID="{F003BC85-52BE-460C-9FE9-2532C6AC3CCC}" presName="centerTile" presStyleLbl="fgShp" presStyleIdx="0" presStyleCnt="1" custScaleY="171071" custLinFactNeighborY="-225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5F61823-68A5-4893-A3C6-4C10F3A8A7BD}" type="presOf" srcId="{28DB7B20-0BBB-4A38-873E-8077AFB419DD}" destId="{499EEF09-4BA4-4D78-8146-6B9BB6B6C337}" srcOrd="1" destOrd="0" presId="urn:microsoft.com/office/officeart/2005/8/layout/matrix1"/>
    <dgm:cxn modelId="{DB1747A9-0F5B-4E81-9E01-CF71DCC22BDE}" type="presOf" srcId="{51331665-B549-49E3-95D0-B88D9BD6560A}" destId="{305185C0-FD6F-4D12-83B9-E30A83AB8578}" srcOrd="1" destOrd="0" presId="urn:microsoft.com/office/officeart/2005/8/layout/matrix1"/>
    <dgm:cxn modelId="{567030A6-37DC-4A51-AD35-1326BBD1D123}" srcId="{7AF471AA-087E-4FDD-9EF8-4F8A94CF5C85}" destId="{51331665-B549-49E3-95D0-B88D9BD6560A}" srcOrd="3" destOrd="0" parTransId="{49858A32-154B-4F8C-87C8-654AE4BDBDB3}" sibTransId="{80669B5B-FD5D-4333-B411-0D40FC1A7C50}"/>
    <dgm:cxn modelId="{4ABD8A1D-5FD6-4803-B04F-171CBC6A5855}" type="presOf" srcId="{F003BC85-52BE-460C-9FE9-2532C6AC3CCC}" destId="{EE524975-10E5-4AD5-82DD-471427AE4A7B}" srcOrd="0" destOrd="0" presId="urn:microsoft.com/office/officeart/2005/8/layout/matrix1"/>
    <dgm:cxn modelId="{AA5845CC-D487-44ED-9BE6-00450D0CB5DB}" type="presOf" srcId="{28DB7B20-0BBB-4A38-873E-8077AFB419DD}" destId="{B36C76CC-9EA4-49B6-8565-7B31A74A4A32}" srcOrd="0" destOrd="0" presId="urn:microsoft.com/office/officeart/2005/8/layout/matrix1"/>
    <dgm:cxn modelId="{1EC63983-C690-4446-AD3A-E7134FEFC77A}" type="presOf" srcId="{E4D65B4A-4E12-4BAD-8ECC-5339D8BB4011}" destId="{E978F3A5-02D1-4922-B2E1-2CC010059575}" srcOrd="1" destOrd="0" presId="urn:microsoft.com/office/officeart/2005/8/layout/matrix1"/>
    <dgm:cxn modelId="{F8FBB7EE-DCA9-4636-BB70-692872E27D42}" type="presOf" srcId="{E4D65B4A-4E12-4BAD-8ECC-5339D8BB4011}" destId="{78029BED-B75E-401C-983B-75828FB26AF3}" srcOrd="0" destOrd="0" presId="urn:microsoft.com/office/officeart/2005/8/layout/matrix1"/>
    <dgm:cxn modelId="{68C62684-C62C-417F-92FA-1F2196F3A7EC}" type="presOf" srcId="{51331665-B549-49E3-95D0-B88D9BD6560A}" destId="{F7969736-2293-4D87-848C-92259C3959AD}" srcOrd="0" destOrd="0" presId="urn:microsoft.com/office/officeart/2005/8/layout/matrix1"/>
    <dgm:cxn modelId="{FB07D38F-6BDF-4ADB-B713-F7BB808A1D01}" srcId="{7AF471AA-087E-4FDD-9EF8-4F8A94CF5C85}" destId="{7027AB80-1C7A-45A2-BEDB-AFBBA42D2149}" srcOrd="1" destOrd="0" parTransId="{2FDF1DE3-0D12-48ED-91F2-1BBB0DE060BF}" sibTransId="{3D2BB967-E153-4D0E-A6BC-B8475EBA7DEB}"/>
    <dgm:cxn modelId="{8C8F5E1C-1A22-406B-9236-C24C23231255}" type="presOf" srcId="{7027AB80-1C7A-45A2-BEDB-AFBBA42D2149}" destId="{4ECB11C0-8CAA-4D83-BBFC-29AD47561F4A}" srcOrd="1" destOrd="0" presId="urn:microsoft.com/office/officeart/2005/8/layout/matrix1"/>
    <dgm:cxn modelId="{81C47374-ACC4-4AAF-8848-C7C0D5281896}" type="presOf" srcId="{7027AB80-1C7A-45A2-BEDB-AFBBA42D2149}" destId="{C9F434AE-F654-4BEA-B0BF-9A13E95B01A0}" srcOrd="0" destOrd="0" presId="urn:microsoft.com/office/officeart/2005/8/layout/matrix1"/>
    <dgm:cxn modelId="{7F22917A-89C6-4B4F-B7EC-2C3D82C30916}" srcId="{F003BC85-52BE-460C-9FE9-2532C6AC3CCC}" destId="{7AF471AA-087E-4FDD-9EF8-4F8A94CF5C85}" srcOrd="0" destOrd="0" parTransId="{9FF91146-DC7F-4994-8DFE-9AAECAF6D42D}" sibTransId="{A31EFC80-F9F4-42D7-AE6C-8325E73E9156}"/>
    <dgm:cxn modelId="{7057AC91-759C-4194-876E-E15533CCD937}" srcId="{7AF471AA-087E-4FDD-9EF8-4F8A94CF5C85}" destId="{28DB7B20-0BBB-4A38-873E-8077AFB419DD}" srcOrd="0" destOrd="0" parTransId="{56FF08CA-1C64-434D-BA74-9B02794CFC8B}" sibTransId="{F1954A9F-FC17-4CC6-9C4F-50C2BD475BC2}"/>
    <dgm:cxn modelId="{CFF068F6-93AA-4C3E-B165-732EAF380C78}" srcId="{7AF471AA-087E-4FDD-9EF8-4F8A94CF5C85}" destId="{E4D65B4A-4E12-4BAD-8ECC-5339D8BB4011}" srcOrd="2" destOrd="0" parTransId="{1C772C94-E197-4704-827D-EE7F50B98CF0}" sibTransId="{75F479C4-C9B6-4C86-A4E8-86D534513A35}"/>
    <dgm:cxn modelId="{CD0A0339-44F5-4375-BA0D-9F82981B8B71}" type="presOf" srcId="{7AF471AA-087E-4FDD-9EF8-4F8A94CF5C85}" destId="{251E2FFA-180D-4EA2-A654-F64BDA18D926}" srcOrd="0" destOrd="0" presId="urn:microsoft.com/office/officeart/2005/8/layout/matrix1"/>
    <dgm:cxn modelId="{5DD17E7B-AB74-4072-83FF-737A510F2950}" type="presParOf" srcId="{EE524975-10E5-4AD5-82DD-471427AE4A7B}" destId="{05A8F876-6981-4B2C-AB2E-4C9E63392B3B}" srcOrd="0" destOrd="0" presId="urn:microsoft.com/office/officeart/2005/8/layout/matrix1"/>
    <dgm:cxn modelId="{26E289A9-05D6-4C93-99E5-65BA0A868B69}" type="presParOf" srcId="{05A8F876-6981-4B2C-AB2E-4C9E63392B3B}" destId="{B36C76CC-9EA4-49B6-8565-7B31A74A4A32}" srcOrd="0" destOrd="0" presId="urn:microsoft.com/office/officeart/2005/8/layout/matrix1"/>
    <dgm:cxn modelId="{034C58E0-C682-4415-80EC-6EDC117E55D7}" type="presParOf" srcId="{05A8F876-6981-4B2C-AB2E-4C9E63392B3B}" destId="{499EEF09-4BA4-4D78-8146-6B9BB6B6C337}" srcOrd="1" destOrd="0" presId="urn:microsoft.com/office/officeart/2005/8/layout/matrix1"/>
    <dgm:cxn modelId="{641BEC4D-8C86-42D3-A1F0-45385B59542E}" type="presParOf" srcId="{05A8F876-6981-4B2C-AB2E-4C9E63392B3B}" destId="{C9F434AE-F654-4BEA-B0BF-9A13E95B01A0}" srcOrd="2" destOrd="0" presId="urn:microsoft.com/office/officeart/2005/8/layout/matrix1"/>
    <dgm:cxn modelId="{54688B63-B194-4231-B82E-B00EB6CA3CD7}" type="presParOf" srcId="{05A8F876-6981-4B2C-AB2E-4C9E63392B3B}" destId="{4ECB11C0-8CAA-4D83-BBFC-29AD47561F4A}" srcOrd="3" destOrd="0" presId="urn:microsoft.com/office/officeart/2005/8/layout/matrix1"/>
    <dgm:cxn modelId="{2819016C-833A-4663-845D-9772E0E5F33C}" type="presParOf" srcId="{05A8F876-6981-4B2C-AB2E-4C9E63392B3B}" destId="{78029BED-B75E-401C-983B-75828FB26AF3}" srcOrd="4" destOrd="0" presId="urn:microsoft.com/office/officeart/2005/8/layout/matrix1"/>
    <dgm:cxn modelId="{F74E2DCB-1488-4E87-9214-77842DCE3142}" type="presParOf" srcId="{05A8F876-6981-4B2C-AB2E-4C9E63392B3B}" destId="{E978F3A5-02D1-4922-B2E1-2CC010059575}" srcOrd="5" destOrd="0" presId="urn:microsoft.com/office/officeart/2005/8/layout/matrix1"/>
    <dgm:cxn modelId="{49C29187-782F-4AAF-BCC3-C14CCC81B16A}" type="presParOf" srcId="{05A8F876-6981-4B2C-AB2E-4C9E63392B3B}" destId="{F7969736-2293-4D87-848C-92259C3959AD}" srcOrd="6" destOrd="0" presId="urn:microsoft.com/office/officeart/2005/8/layout/matrix1"/>
    <dgm:cxn modelId="{0E72DDA8-2937-4CB2-BF1B-BB79C3A9E1AC}" type="presParOf" srcId="{05A8F876-6981-4B2C-AB2E-4C9E63392B3B}" destId="{305185C0-FD6F-4D12-83B9-E30A83AB8578}" srcOrd="7" destOrd="0" presId="urn:microsoft.com/office/officeart/2005/8/layout/matrix1"/>
    <dgm:cxn modelId="{24013080-3BC7-40F7-83CA-DC6AF4EE284A}" type="presParOf" srcId="{EE524975-10E5-4AD5-82DD-471427AE4A7B}" destId="{251E2FFA-180D-4EA2-A654-F64BDA18D92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747DD-7F04-4993-91BE-9342BF35BD5B}">
      <dsp:nvSpPr>
        <dsp:cNvPr id="0" name=""/>
        <dsp:cNvSpPr/>
      </dsp:nvSpPr>
      <dsp:spPr>
        <a:xfrm>
          <a:off x="98133" y="1419036"/>
          <a:ext cx="2458222" cy="1225927"/>
        </a:xfrm>
        <a:prstGeom prst="roundRect">
          <a:avLst>
            <a:gd name="adj" fmla="val 10000"/>
          </a:avLst>
        </a:prstGeom>
        <a:solidFill>
          <a:srgbClr val="8B77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kern="1200" dirty="0" smtClean="0">
              <a:latin typeface="+mj-lt"/>
              <a:cs typeface="Times New Roman" panose="02020603050405020304" pitchFamily="18" charset="0"/>
            </a:rPr>
            <a:t>MULTI-AGENCY and  </a:t>
          </a:r>
          <a:r>
            <a:rPr lang="en-US" sz="1600" kern="1200" dirty="0" smtClean="0">
              <a:latin typeface="+mj-lt"/>
            </a:rPr>
            <a:t>MULTI-DICIPLINARY</a:t>
          </a:r>
          <a:r>
            <a:rPr lang="it-IT" sz="1600" kern="1200" dirty="0" smtClean="0">
              <a:latin typeface="+mj-lt"/>
              <a:cs typeface="Times New Roman" panose="02020603050405020304" pitchFamily="18" charset="0"/>
            </a:rPr>
            <a:t> SCIENTIFIC APPROACH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800" kern="1200" dirty="0" smtClean="0">
            <a:latin typeface="+mj-lt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i="1" kern="1200" dirty="0" smtClean="0">
              <a:latin typeface="+mn-lt"/>
              <a:cs typeface="Times New Roman" panose="02020603050405020304" pitchFamily="18" charset="0"/>
            </a:rPr>
            <a:t>Common Curricula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34039" y="1454942"/>
        <a:ext cx="2386410" cy="1154115"/>
      </dsp:txXfrm>
    </dsp:sp>
    <dsp:sp modelId="{5D1C72C3-59C5-4BC5-84E2-753F8DD5C11D}">
      <dsp:nvSpPr>
        <dsp:cNvPr id="0" name=""/>
        <dsp:cNvSpPr/>
      </dsp:nvSpPr>
      <dsp:spPr>
        <a:xfrm rot="18289469">
          <a:off x="2187073" y="1298041"/>
          <a:ext cx="172185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721852" y="2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04953" y="1282214"/>
        <a:ext cx="86092" cy="86092"/>
      </dsp:txXfrm>
    </dsp:sp>
    <dsp:sp modelId="{46A76F7F-F494-42A7-8B83-BCBA289C45E0}">
      <dsp:nvSpPr>
        <dsp:cNvPr id="0" name=""/>
        <dsp:cNvSpPr/>
      </dsp:nvSpPr>
      <dsp:spPr>
        <a:xfrm>
          <a:off x="3539644" y="3966"/>
          <a:ext cx="2458222" cy="122911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EXIT STRATEGIES</a:t>
          </a:r>
          <a:endParaRPr lang="en-US" sz="1600" kern="1200" dirty="0"/>
        </a:p>
      </dsp:txBody>
      <dsp:txXfrm>
        <a:off x="3575643" y="39965"/>
        <a:ext cx="2386224" cy="1157113"/>
      </dsp:txXfrm>
    </dsp:sp>
    <dsp:sp modelId="{28B735C8-CAAE-4CF0-9F74-5CDFDD6F2505}">
      <dsp:nvSpPr>
        <dsp:cNvPr id="0" name=""/>
        <dsp:cNvSpPr/>
      </dsp:nvSpPr>
      <dsp:spPr>
        <a:xfrm>
          <a:off x="2556355" y="2004780"/>
          <a:ext cx="98328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983288" y="2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23417" y="2007417"/>
        <a:ext cx="49164" cy="49164"/>
      </dsp:txXfrm>
    </dsp:sp>
    <dsp:sp modelId="{9DA61809-1F58-4F04-B718-9C1414BF284A}">
      <dsp:nvSpPr>
        <dsp:cNvPr id="0" name=""/>
        <dsp:cNvSpPr/>
      </dsp:nvSpPr>
      <dsp:spPr>
        <a:xfrm>
          <a:off x="3539644" y="1417444"/>
          <a:ext cx="2458222" cy="1229111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DESENSITIZATION PROGRAMMES</a:t>
          </a:r>
          <a:endParaRPr lang="en-US" sz="1600" kern="1200" dirty="0"/>
        </a:p>
      </dsp:txBody>
      <dsp:txXfrm>
        <a:off x="3575643" y="1453443"/>
        <a:ext cx="2386224" cy="1157113"/>
      </dsp:txXfrm>
    </dsp:sp>
    <dsp:sp modelId="{380B545B-8E31-4A07-9A94-985A21D606AA}">
      <dsp:nvSpPr>
        <dsp:cNvPr id="0" name=""/>
        <dsp:cNvSpPr/>
      </dsp:nvSpPr>
      <dsp:spPr>
        <a:xfrm rot="3310531">
          <a:off x="2187073" y="2711519"/>
          <a:ext cx="1721852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721852" y="2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04953" y="2695692"/>
        <a:ext cx="86092" cy="86092"/>
      </dsp:txXfrm>
    </dsp:sp>
    <dsp:sp modelId="{4E1C5C2B-1436-40DE-BD28-0FCD83CF3C53}">
      <dsp:nvSpPr>
        <dsp:cNvPr id="0" name=""/>
        <dsp:cNvSpPr/>
      </dsp:nvSpPr>
      <dsp:spPr>
        <a:xfrm>
          <a:off x="3539644" y="2830922"/>
          <a:ext cx="2458222" cy="12291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LIASON WITH LOCAL COMMUNITIES</a:t>
          </a:r>
          <a:endParaRPr lang="en-US" sz="1600" kern="1200" dirty="0"/>
        </a:p>
      </dsp:txBody>
      <dsp:txXfrm>
        <a:off x="3575643" y="2866921"/>
        <a:ext cx="2386224" cy="1157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B27E2-521B-4A25-B080-0F9BBC8DDA99}">
      <dsp:nvSpPr>
        <dsp:cNvPr id="0" name=""/>
        <dsp:cNvSpPr/>
      </dsp:nvSpPr>
      <dsp:spPr>
        <a:xfrm>
          <a:off x="3363878" y="2256551"/>
          <a:ext cx="2758006" cy="2758006"/>
        </a:xfrm>
        <a:prstGeom prst="gear9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Increase the motivation of these youth to actively contribute to prevent and tackle terrorism</a:t>
          </a:r>
          <a:endParaRPr lang="en-US" sz="1500" kern="1200" dirty="0"/>
        </a:p>
      </dsp:txBody>
      <dsp:txXfrm>
        <a:off x="3918360" y="2902601"/>
        <a:ext cx="1649042" cy="1417672"/>
      </dsp:txXfrm>
    </dsp:sp>
    <dsp:sp modelId="{C1DA7C89-2954-4045-BDEB-79CB2DB2E7F3}">
      <dsp:nvSpPr>
        <dsp:cNvPr id="0" name=""/>
        <dsp:cNvSpPr/>
      </dsp:nvSpPr>
      <dsp:spPr>
        <a:xfrm>
          <a:off x="1726013" y="1604658"/>
          <a:ext cx="2005823" cy="2005823"/>
        </a:xfrm>
        <a:prstGeom prst="gear6">
          <a:avLst/>
        </a:prstGeom>
        <a:solidFill>
          <a:srgbClr val="8B77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Prevent the risk of recruitment</a:t>
          </a:r>
          <a:endParaRPr lang="en-US" sz="1500" kern="1200" dirty="0"/>
        </a:p>
      </dsp:txBody>
      <dsp:txXfrm>
        <a:off x="2230985" y="2112682"/>
        <a:ext cx="995879" cy="989775"/>
      </dsp:txXfrm>
    </dsp:sp>
    <dsp:sp modelId="{A9E05471-A0C6-4F60-AF87-9655DACDB395}">
      <dsp:nvSpPr>
        <dsp:cNvPr id="0" name=""/>
        <dsp:cNvSpPr/>
      </dsp:nvSpPr>
      <dsp:spPr>
        <a:xfrm rot="20700000">
          <a:off x="2849478" y="220845"/>
          <a:ext cx="1965297" cy="1965297"/>
        </a:xfrm>
        <a:prstGeom prst="gear6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Social reintegration of young terrorists</a:t>
          </a:r>
          <a:endParaRPr lang="en-US" sz="1400" kern="1200" dirty="0"/>
        </a:p>
      </dsp:txBody>
      <dsp:txXfrm rot="-20700000">
        <a:off x="3280526" y="651892"/>
        <a:ext cx="1103202" cy="1103202"/>
      </dsp:txXfrm>
    </dsp:sp>
    <dsp:sp modelId="{BB4C2577-045C-452F-A1C7-E78040E12B15}">
      <dsp:nvSpPr>
        <dsp:cNvPr id="0" name=""/>
        <dsp:cNvSpPr/>
      </dsp:nvSpPr>
      <dsp:spPr>
        <a:xfrm>
          <a:off x="3127708" y="1835172"/>
          <a:ext cx="3530248" cy="3530248"/>
        </a:xfrm>
        <a:prstGeom prst="circularArrow">
          <a:avLst>
            <a:gd name="adj1" fmla="val 4688"/>
            <a:gd name="adj2" fmla="val 299029"/>
            <a:gd name="adj3" fmla="val 2532795"/>
            <a:gd name="adj4" fmla="val 1582590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73439-5672-4938-94C1-2D2D3B284435}">
      <dsp:nvSpPr>
        <dsp:cNvPr id="0" name=""/>
        <dsp:cNvSpPr/>
      </dsp:nvSpPr>
      <dsp:spPr>
        <a:xfrm>
          <a:off x="1370785" y="1157325"/>
          <a:ext cx="2564946" cy="256494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8692E-486C-404A-ACA2-F80C2EE902CB}">
      <dsp:nvSpPr>
        <dsp:cNvPr id="0" name=""/>
        <dsp:cNvSpPr/>
      </dsp:nvSpPr>
      <dsp:spPr>
        <a:xfrm>
          <a:off x="2394885" y="-213148"/>
          <a:ext cx="2765528" cy="276552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C76CC-9EA4-49B6-8565-7B31A74A4A32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basic psychological mechanism in the building of a terrorist personality</a:t>
          </a:r>
          <a:endParaRPr lang="en-US" sz="1600" kern="1200" dirty="0"/>
        </a:p>
      </dsp:txBody>
      <dsp:txXfrm rot="5400000">
        <a:off x="0" y="0"/>
        <a:ext cx="3048000" cy="1524000"/>
      </dsp:txXfrm>
    </dsp:sp>
    <dsp:sp modelId="{C9F434AE-F654-4BEA-B0BF-9A13E95B01A0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Profiles</a:t>
          </a:r>
          <a:r>
            <a:rPr lang="it-IT" sz="1600" kern="1200" dirty="0" smtClean="0"/>
            <a:t> of </a:t>
          </a:r>
          <a:r>
            <a:rPr lang="it-IT" sz="1600" kern="1200" dirty="0" err="1" smtClean="0"/>
            <a:t>youth</a:t>
          </a:r>
          <a:r>
            <a:rPr lang="it-IT" sz="1600" kern="1200" dirty="0" smtClean="0"/>
            <a:t> </a:t>
          </a:r>
          <a:r>
            <a:rPr lang="it-IT" sz="1600" kern="1200" dirty="0" err="1" smtClean="0"/>
            <a:t>involved</a:t>
          </a:r>
          <a:endParaRPr lang="en-US" sz="1600" kern="1200" dirty="0"/>
        </a:p>
      </dsp:txBody>
      <dsp:txXfrm>
        <a:off x="3048000" y="0"/>
        <a:ext cx="3048000" cy="1524000"/>
      </dsp:txXfrm>
    </dsp:sp>
    <dsp:sp modelId="{78029BED-B75E-401C-983B-75828FB26AF3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Criteria to evaluate the level of adhesion to the terrorist ideology</a:t>
          </a:r>
          <a:endParaRPr lang="en-US" sz="1600" kern="1200" dirty="0"/>
        </a:p>
      </dsp:txBody>
      <dsp:txXfrm rot="10800000">
        <a:off x="0" y="2539999"/>
        <a:ext cx="3048000" cy="1524000"/>
      </dsp:txXfrm>
    </dsp:sp>
    <dsp:sp modelId="{F7969736-2293-4D87-848C-92259C3959AD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Key-elements to plan a tailored de-sensitization project/assessment tool to evaluate the risk of failure</a:t>
          </a:r>
          <a:endParaRPr lang="en-US" sz="1600" kern="1200" dirty="0"/>
        </a:p>
      </dsp:txBody>
      <dsp:txXfrm rot="-5400000">
        <a:off x="3048000" y="2539999"/>
        <a:ext cx="3048000" cy="1524000"/>
      </dsp:txXfrm>
    </dsp:sp>
    <dsp:sp modelId="{251E2FFA-180D-4EA2-A654-F64BDA18D926}">
      <dsp:nvSpPr>
        <dsp:cNvPr id="0" name=""/>
        <dsp:cNvSpPr/>
      </dsp:nvSpPr>
      <dsp:spPr>
        <a:xfrm>
          <a:off x="2133600" y="934359"/>
          <a:ext cx="1828800" cy="173808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Scientific grounded </a:t>
          </a:r>
          <a:r>
            <a:rPr lang="en-US" sz="1600" kern="1200" smtClean="0"/>
            <a:t>learning material: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COUNTER NARRATIVES</a:t>
          </a:r>
          <a:endParaRPr lang="en-US" sz="1600" kern="1200" dirty="0"/>
        </a:p>
      </dsp:txBody>
      <dsp:txXfrm>
        <a:off x="2218446" y="1019205"/>
        <a:ext cx="1659108" cy="1568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077E0-5AB0-4032-8D4A-45B0C2AF69F5}" type="datetimeFigureOut">
              <a:rPr lang="en-GB" smtClean="0"/>
              <a:pPr/>
              <a:t>27/10/2017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C4FB7-3A59-48CB-BC99-1DC8EB1C56D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5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518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094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0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139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23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72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1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17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17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1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094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86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53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59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22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10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094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094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C4FB7-3A59-48CB-BC99-1DC8EB1C56D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86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884" y="167462"/>
            <a:ext cx="6921915" cy="1470025"/>
          </a:xfrm>
        </p:spPr>
        <p:txBody>
          <a:bodyPr>
            <a:normAutofit/>
          </a:bodyPr>
          <a:lstStyle>
            <a:lvl1pPr algn="ctr">
              <a:defRPr sz="2400">
                <a:solidFill>
                  <a:srgbClr val="8B772C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64884" y="1774777"/>
            <a:ext cx="6921916" cy="4196590"/>
          </a:xfrm>
        </p:spPr>
        <p:txBody>
          <a:bodyPr>
            <a:normAutofit/>
          </a:bodyPr>
          <a:lstStyle>
            <a:lvl1pPr marL="0" indent="0" algn="l">
              <a:buNone/>
              <a:defRPr sz="3200" b="1" baseline="0">
                <a:solidFill>
                  <a:srgbClr val="8B772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	</a:t>
            </a:r>
            <a:endParaRPr lang="en-US" dirty="0"/>
          </a:p>
        </p:txBody>
      </p:sp>
      <p:pic>
        <p:nvPicPr>
          <p:cNvPr id="7" name="Picture 6" descr="Logo_IPRS_no-tagline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3" t="18301" r="16717" b="23049"/>
          <a:stretch/>
        </p:blipFill>
        <p:spPr>
          <a:xfrm>
            <a:off x="7256780" y="5746019"/>
            <a:ext cx="1561971" cy="105571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59165" y="0"/>
            <a:ext cx="1759866" cy="6858000"/>
          </a:xfrm>
          <a:prstGeom prst="rect">
            <a:avLst/>
          </a:prstGeom>
          <a:solidFill>
            <a:srgbClr val="8B772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22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77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767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603"/>
            <a:ext cx="8229600" cy="284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8478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200" b="1" kern="1200">
          <a:solidFill>
            <a:srgbClr val="FFFFFF"/>
          </a:solidFill>
          <a:latin typeface="Century Gothic"/>
          <a:ea typeface="+mn-ea"/>
          <a:cs typeface="Century Gothic"/>
        </a:defRPr>
      </a:lvl1pPr>
      <a:lvl2pPr marL="45720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583680" y="4148488"/>
            <a:ext cx="2455789" cy="1347143"/>
            <a:chOff x="5432295" y="5056048"/>
            <a:chExt cx="1844593" cy="729012"/>
          </a:xfrm>
        </p:grpSpPr>
        <p:sp>
          <p:nvSpPr>
            <p:cNvPr id="5" name="Rectangle 4"/>
            <p:cNvSpPr/>
            <p:nvPr/>
          </p:nvSpPr>
          <p:spPr>
            <a:xfrm>
              <a:off x="5490072" y="5056048"/>
              <a:ext cx="1786816" cy="72901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32295" y="5078662"/>
              <a:ext cx="1780587" cy="59959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 Raffaele Bracalenti</a:t>
              </a:r>
            </a:p>
            <a:p>
              <a:pPr algn="ctr"/>
              <a:endParaRPr lang="en-US" sz="11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ISTITUTO PSICOANALITICO  </a:t>
              </a:r>
            </a:p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PER  LE RICERCHE SOCIALI</a:t>
              </a:r>
            </a:p>
            <a:p>
              <a:pPr algn="ctr"/>
              <a:endParaRPr lang="en-US" sz="11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Hamburg, 15 December 2016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3" descr="ppt reti capaci-ragazzo3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376" y="25400"/>
            <a:ext cx="1791384" cy="6858000"/>
          </a:xfrm>
          <a:prstGeom prst="rect">
            <a:avLst/>
          </a:prstGeom>
        </p:spPr>
      </p:pic>
      <p:pic>
        <p:nvPicPr>
          <p:cNvPr id="11" name="Immagin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260" y="355439"/>
            <a:ext cx="1429384" cy="89346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ttangolo 11"/>
          <p:cNvSpPr/>
          <p:nvPr/>
        </p:nvSpPr>
        <p:spPr>
          <a:xfrm>
            <a:off x="3518919" y="359983"/>
            <a:ext cx="4043701" cy="57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" algn="just">
              <a:lnSpc>
                <a:spcPct val="110000"/>
              </a:lnSpc>
              <a:spcAft>
                <a:spcPts val="600"/>
              </a:spcAft>
            </a:pPr>
            <a:r>
              <a:rPr lang="it-IT" sz="1400" dirty="0">
                <a:latin typeface="EC Square Sans Pro"/>
                <a:ea typeface="Times New Roman" panose="02020603050405020304" pitchFamily="18" charset="0"/>
                <a:cs typeface="Arial" panose="020B0604020202020204" pitchFamily="34" charset="0"/>
              </a:rPr>
              <a:t>EUROPEAN COMMISSION</a:t>
            </a:r>
            <a:endParaRPr lang="it-IT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3975" algn="just">
              <a:spcAft>
                <a:spcPts val="0"/>
              </a:spcAft>
            </a:pPr>
            <a:r>
              <a:rPr lang="en-US" sz="1050" dirty="0">
                <a:latin typeface="EC Square Sans Pro"/>
                <a:ea typeface="Times New Roman" panose="02020603050405020304" pitchFamily="18" charset="0"/>
                <a:cs typeface="Arial" panose="020B0604020202020204" pitchFamily="34" charset="0"/>
              </a:rPr>
              <a:t>DIRECTORATE-GENERAL MIGRATION AND HOME AFFAIRS </a:t>
            </a:r>
            <a:endParaRPr lang="it-IT" sz="105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ottotitolo 2"/>
          <p:cNvSpPr>
            <a:spLocks noGrp="1"/>
          </p:cNvSpPr>
          <p:nvPr>
            <p:ph type="subTitle" idx="1"/>
          </p:nvPr>
        </p:nvSpPr>
        <p:spPr>
          <a:xfrm>
            <a:off x="1937261" y="1654938"/>
            <a:ext cx="7102208" cy="171237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 Agency Training Exit Strategies for </a:t>
            </a:r>
            <a:r>
              <a:rPr lang="it-IT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Radicalized</a:t>
            </a:r>
            <a:r>
              <a:rPr lang="it-I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Youth</a:t>
            </a:r>
          </a:p>
          <a:p>
            <a:pPr algn="ctr"/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9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MATES</a:t>
            </a:r>
            <a:endParaRPr lang="it-IT" sz="39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85769" y="4415188"/>
            <a:ext cx="479791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Applicant</a:t>
            </a:r>
            <a:r>
              <a:rPr lang="it-IT" sz="16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Psychoanalitic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kumimoji="0" lang="it-IT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for Social </a:t>
            </a:r>
            <a:r>
              <a:rPr kumimoji="0" lang="it-I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kumimoji="0" lang="it-IT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53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23653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800" dirty="0" smtClean="0">
                <a:solidFill>
                  <a:schemeClr val="tx1"/>
                </a:solidFill>
              </a:rPr>
              <a:t>Gather background information on national contexts</a:t>
            </a:r>
            <a:r>
              <a:rPr lang="en-GB" sz="2800" b="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b="0" dirty="0" smtClean="0"/>
              <a:t>Anti-Radicalisation </a:t>
            </a:r>
            <a:r>
              <a:rPr lang="en-GB" sz="2800" b="0" dirty="0"/>
              <a:t>National Programs and level of implementation. </a:t>
            </a:r>
            <a:endParaRPr lang="en-GB" sz="2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b="0" dirty="0"/>
              <a:t>Terrorism Law and Law Enforcement. </a:t>
            </a:r>
            <a:endParaRPr lang="en-GB" sz="28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b="0" dirty="0" smtClean="0"/>
              <a:t>Special </a:t>
            </a:r>
            <a:r>
              <a:rPr lang="en-GB" sz="2800" b="0" dirty="0"/>
              <a:t>units in place. </a:t>
            </a:r>
            <a:endParaRPr lang="en-GB" sz="28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b="0" dirty="0" smtClean="0"/>
              <a:t>Probation </a:t>
            </a:r>
            <a:r>
              <a:rPr lang="en-GB" sz="2800" b="0" dirty="0"/>
              <a:t>systems and intervention approaches with young persons in probation. </a:t>
            </a:r>
            <a:endParaRPr lang="en-US" sz="2800" b="0" dirty="0"/>
          </a:p>
          <a:p>
            <a:pPr marL="355600" algn="ctr"/>
            <a:endParaRPr lang="en-US" sz="2000" dirty="0" smtClean="0"/>
          </a:p>
          <a:p>
            <a:pPr marL="355600" algn="ctr"/>
            <a:endParaRPr lang="en-US" sz="2000" b="0" dirty="0" smtClean="0"/>
          </a:p>
          <a:p>
            <a:pPr marL="355600" algn="ctr"/>
            <a:endParaRPr lang="en-US" sz="2000" b="0" dirty="0" smtClean="0"/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124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23653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800" dirty="0" smtClean="0"/>
              <a:t>Interviews </a:t>
            </a:r>
            <a:r>
              <a:rPr lang="en-GB" sz="2800" dirty="0"/>
              <a:t>and Focus Groups </a:t>
            </a:r>
            <a:r>
              <a:rPr lang="en-US" sz="2800" b="0" dirty="0" smtClean="0"/>
              <a:t>with </a:t>
            </a:r>
            <a:r>
              <a:rPr lang="en-US" sz="2800" b="0" dirty="0"/>
              <a:t>target groups</a:t>
            </a:r>
            <a:r>
              <a:rPr lang="en-GB" sz="2800" dirty="0"/>
              <a:t> </a:t>
            </a:r>
            <a:r>
              <a:rPr lang="en-GB" sz="2800" b="0" dirty="0" smtClean="0"/>
              <a:t>to </a:t>
            </a:r>
            <a:r>
              <a:rPr lang="en-GB" sz="2800" dirty="0" smtClean="0">
                <a:solidFill>
                  <a:schemeClr val="tx1"/>
                </a:solidFill>
              </a:rPr>
              <a:t>GATHER</a:t>
            </a:r>
            <a:r>
              <a:rPr lang="en-US" sz="2800" dirty="0" smtClean="0">
                <a:solidFill>
                  <a:schemeClr val="tx1"/>
                </a:solidFill>
              </a:rPr>
              <a:t> INFORMATION about </a:t>
            </a:r>
            <a:r>
              <a:rPr lang="en-US" sz="2800" dirty="0">
                <a:solidFill>
                  <a:schemeClr val="tx1"/>
                </a:solidFill>
              </a:rPr>
              <a:t>specific </a:t>
            </a:r>
            <a:r>
              <a:rPr lang="en-US" sz="2800" dirty="0" smtClean="0">
                <a:solidFill>
                  <a:schemeClr val="tx1"/>
                </a:solidFill>
              </a:rPr>
              <a:t>TRAINING NEEDS:</a:t>
            </a:r>
            <a:endParaRPr lang="it-IT" sz="2000" dirty="0">
              <a:solidFill>
                <a:schemeClr val="tx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b="0" dirty="0" err="1"/>
              <a:t>Probation</a:t>
            </a:r>
            <a:r>
              <a:rPr lang="it-IT" sz="2800" b="0" dirty="0"/>
              <a:t> </a:t>
            </a:r>
            <a:r>
              <a:rPr lang="it-IT" sz="2800" b="0" dirty="0" err="1"/>
              <a:t>officers</a:t>
            </a:r>
            <a:endParaRPr lang="it-IT" sz="2800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b="0" dirty="0" err="1"/>
              <a:t>Frontline</a:t>
            </a:r>
            <a:r>
              <a:rPr lang="it-IT" sz="2800" b="0" dirty="0"/>
              <a:t> </a:t>
            </a:r>
            <a:r>
              <a:rPr lang="it-IT" sz="2800" b="0" dirty="0" err="1"/>
              <a:t>practitioners</a:t>
            </a:r>
            <a:endParaRPr lang="it-IT" sz="2800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b="0" dirty="0" err="1"/>
              <a:t>Representatives</a:t>
            </a:r>
            <a:r>
              <a:rPr lang="it-IT" sz="2800" b="0" dirty="0"/>
              <a:t> of </a:t>
            </a:r>
            <a:r>
              <a:rPr lang="it-IT" sz="2800" b="0" dirty="0" err="1"/>
              <a:t>Islamic</a:t>
            </a:r>
            <a:r>
              <a:rPr lang="it-IT" sz="2800" b="0" dirty="0"/>
              <a:t> </a:t>
            </a:r>
            <a:r>
              <a:rPr lang="it-IT" sz="2800" b="0" dirty="0" err="1"/>
              <a:t>Communities</a:t>
            </a:r>
            <a:endParaRPr lang="it-IT" sz="2800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b="0" dirty="0"/>
              <a:t>Others </a:t>
            </a:r>
            <a:r>
              <a:rPr lang="it-IT" sz="2800" b="0" dirty="0" err="1"/>
              <a:t>Representatives</a:t>
            </a:r>
            <a:r>
              <a:rPr lang="it-IT" sz="2800" b="0" dirty="0"/>
              <a:t> </a:t>
            </a:r>
            <a:r>
              <a:rPr lang="it-IT" sz="2800" b="0" dirty="0" smtClean="0"/>
              <a:t>of the Community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b="0" dirty="0" err="1"/>
              <a:t>young</a:t>
            </a:r>
            <a:r>
              <a:rPr lang="it-IT" sz="2800" b="0" dirty="0"/>
              <a:t> </a:t>
            </a:r>
            <a:r>
              <a:rPr lang="it-IT" sz="2800" b="0" dirty="0" err="1"/>
              <a:t>people</a:t>
            </a:r>
            <a:r>
              <a:rPr lang="it-IT" sz="2800" b="0" dirty="0"/>
              <a:t> in </a:t>
            </a:r>
            <a:r>
              <a:rPr lang="it-IT" sz="2800" b="0" dirty="0" err="1"/>
              <a:t>probation</a:t>
            </a:r>
            <a:r>
              <a:rPr lang="it-IT" sz="2800" b="0" dirty="0"/>
              <a:t> </a:t>
            </a:r>
          </a:p>
          <a:p>
            <a:pPr marL="355600" algn="ctr"/>
            <a:endParaRPr lang="en-US" sz="2000" dirty="0" smtClean="0"/>
          </a:p>
          <a:p>
            <a:pPr marL="355600" algn="ctr"/>
            <a:endParaRPr lang="en-US" sz="2000" b="0" dirty="0" smtClean="0"/>
          </a:p>
          <a:p>
            <a:pPr marL="355600" algn="ctr"/>
            <a:endParaRPr lang="en-US" sz="2000" b="0" dirty="0" smtClean="0"/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4" name="Picture 4" descr="ppt reti capaci_ragazzo8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16" y="6214"/>
            <a:ext cx="1734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967906" y="1804701"/>
            <a:ext cx="6663947" cy="4913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Interviews </a:t>
            </a:r>
            <a:r>
              <a:rPr lang="en-GB" sz="2800" dirty="0"/>
              <a:t>and Focus Group </a:t>
            </a:r>
            <a:r>
              <a:rPr lang="en-GB" sz="2800" b="0" dirty="0"/>
              <a:t>with </a:t>
            </a:r>
            <a:r>
              <a:rPr lang="en-GB" sz="2800" dirty="0" smtClean="0"/>
              <a:t>young people </a:t>
            </a:r>
            <a:r>
              <a:rPr lang="it-IT" sz="2800" dirty="0"/>
              <a:t>in </a:t>
            </a:r>
            <a:r>
              <a:rPr lang="it-IT" sz="2800" dirty="0" err="1" smtClean="0"/>
              <a:t>probation</a:t>
            </a:r>
            <a:r>
              <a:rPr lang="it-IT" sz="2800" dirty="0" smtClean="0"/>
              <a:t> </a:t>
            </a:r>
            <a:r>
              <a:rPr lang="en-GB" sz="2800" b="0" dirty="0" smtClean="0"/>
              <a:t>to </a:t>
            </a:r>
            <a:r>
              <a:rPr lang="en-US" sz="2800" b="0" dirty="0"/>
              <a:t>collect youth </a:t>
            </a:r>
            <a:r>
              <a:rPr lang="en-US" sz="2800" dirty="0" smtClean="0">
                <a:solidFill>
                  <a:schemeClr val="tx1"/>
                </a:solidFill>
              </a:rPr>
              <a:t>LIFE STORIES IN PROBATION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/>
              <a:t>so </a:t>
            </a:r>
            <a:r>
              <a:rPr lang="en-US" sz="2800" b="0" dirty="0"/>
              <a:t>as to develop </a:t>
            </a:r>
            <a:r>
              <a:rPr lang="en-US" sz="2800" dirty="0"/>
              <a:t>counter </a:t>
            </a:r>
            <a:r>
              <a:rPr lang="en-US" sz="2800" dirty="0" smtClean="0"/>
              <a:t>narrative material</a:t>
            </a:r>
            <a:r>
              <a:rPr lang="en-US" sz="2800" b="0" dirty="0" smtClean="0"/>
              <a:t> to </a:t>
            </a:r>
            <a:r>
              <a:rPr lang="en-US" sz="2800" b="0" dirty="0"/>
              <a:t>de-sensitize radicalized </a:t>
            </a:r>
            <a:r>
              <a:rPr lang="en-US" sz="2800" b="0" dirty="0" smtClean="0"/>
              <a:t>youths.</a:t>
            </a:r>
            <a:endParaRPr lang="it-IT" sz="2800" b="0" dirty="0" smtClean="0"/>
          </a:p>
          <a:p>
            <a:endParaRPr lang="it-IT" sz="2400" b="0" dirty="0"/>
          </a:p>
          <a:p>
            <a:r>
              <a:rPr lang="it-IT" sz="2400" b="0" i="1" u="sng" dirty="0" smtClean="0">
                <a:solidFill>
                  <a:srgbClr val="FF0000"/>
                </a:solidFill>
              </a:rPr>
              <a:t>Do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we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have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access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</a:t>
            </a:r>
            <a:r>
              <a:rPr lang="it-IT" sz="2400" b="0" i="1" u="sng" dirty="0">
                <a:solidFill>
                  <a:srgbClr val="FF0000"/>
                </a:solidFill>
              </a:rPr>
              <a:t>to </a:t>
            </a:r>
            <a:r>
              <a:rPr lang="it-IT" sz="2400" b="0" i="1" u="sng" dirty="0" err="1">
                <a:solidFill>
                  <a:srgbClr val="FF0000"/>
                </a:solidFill>
              </a:rPr>
              <a:t>young</a:t>
            </a:r>
            <a:r>
              <a:rPr lang="it-IT" sz="2400" b="0" i="1" u="sng" dirty="0">
                <a:solidFill>
                  <a:srgbClr val="FF0000"/>
                </a:solidFill>
              </a:rPr>
              <a:t> </a:t>
            </a:r>
            <a:r>
              <a:rPr lang="it-IT" sz="2400" b="0" i="1" u="sng" dirty="0" err="1">
                <a:solidFill>
                  <a:srgbClr val="FF0000"/>
                </a:solidFill>
              </a:rPr>
              <a:t>people</a:t>
            </a:r>
            <a:r>
              <a:rPr lang="it-IT" sz="2400" b="0" i="1" u="sng" dirty="0">
                <a:solidFill>
                  <a:srgbClr val="FF0000"/>
                </a:solidFill>
              </a:rPr>
              <a:t> in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probation</a:t>
            </a:r>
            <a:r>
              <a:rPr lang="it-IT" sz="2400" b="0" i="1" u="sng" dirty="0" smtClean="0">
                <a:solidFill>
                  <a:srgbClr val="FF0000"/>
                </a:solidFill>
              </a:rPr>
              <a:t>?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If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not</a:t>
            </a:r>
            <a:r>
              <a:rPr lang="it-IT" sz="2400" b="0" i="1" u="sng" dirty="0" smtClean="0">
                <a:solidFill>
                  <a:srgbClr val="FF0000"/>
                </a:solidFill>
              </a:rPr>
              <a:t>,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what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alternatives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do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we</a:t>
            </a:r>
            <a:r>
              <a:rPr lang="it-IT" sz="2400" b="0" i="1" u="sng" dirty="0" smtClean="0">
                <a:solidFill>
                  <a:srgbClr val="FF0000"/>
                </a:solidFill>
              </a:rPr>
              <a:t> </a:t>
            </a:r>
            <a:r>
              <a:rPr lang="it-IT" sz="2400" b="0" i="1" u="sng" dirty="0" err="1" smtClean="0">
                <a:solidFill>
                  <a:srgbClr val="FF0000"/>
                </a:solidFill>
              </a:rPr>
              <a:t>have</a:t>
            </a:r>
            <a:r>
              <a:rPr lang="it-IT" sz="2400" b="0" i="1" u="sng" dirty="0" smtClean="0">
                <a:solidFill>
                  <a:srgbClr val="FF0000"/>
                </a:solidFill>
              </a:rPr>
              <a:t>?</a:t>
            </a:r>
            <a:endParaRPr lang="en-US" sz="2400" b="0" i="1" u="sng" dirty="0" smtClean="0">
              <a:solidFill>
                <a:srgbClr val="FF0000"/>
              </a:solidFill>
            </a:endParaRPr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6" name="Picture 3" descr="ragazzo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70" y="0"/>
            <a:ext cx="1736684" cy="6858000"/>
          </a:xfrm>
          <a:prstGeom prst="rect">
            <a:avLst/>
          </a:prstGeom>
        </p:spPr>
      </p:pic>
      <p:pic>
        <p:nvPicPr>
          <p:cNvPr id="8" name="Picture 3" descr="ppt reti capaci-ragazzo3-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376" y="25400"/>
            <a:ext cx="1791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88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23653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0" dirty="0" smtClean="0">
                <a:solidFill>
                  <a:schemeClr val="tx1"/>
                </a:solidFill>
              </a:rPr>
              <a:t>List </a:t>
            </a:r>
            <a:r>
              <a:rPr lang="en-GB" sz="2400" b="0" i="1" dirty="0" smtClean="0">
                <a:solidFill>
                  <a:schemeClr val="tx1"/>
                </a:solidFill>
              </a:rPr>
              <a:t>of professionals </a:t>
            </a:r>
            <a:r>
              <a:rPr lang="en-GB" sz="2400" b="0" i="1" dirty="0">
                <a:solidFill>
                  <a:schemeClr val="tx1"/>
                </a:solidFill>
              </a:rPr>
              <a:t>with different </a:t>
            </a:r>
            <a:r>
              <a:rPr lang="en-GB" sz="2400" b="0" i="1" dirty="0" smtClean="0">
                <a:solidFill>
                  <a:schemeClr val="tx1"/>
                </a:solidFill>
              </a:rPr>
              <a:t>background that may be involved in </a:t>
            </a:r>
            <a:r>
              <a:rPr lang="en-GB" sz="2400" b="0" dirty="0" smtClean="0">
                <a:solidFill>
                  <a:schemeClr val="tx1"/>
                </a:solidFill>
              </a:rPr>
              <a:t>need assessment/training and research activities:</a:t>
            </a:r>
          </a:p>
          <a:p>
            <a:endParaRPr lang="it-IT" sz="1800" b="0" dirty="0" smtClean="0">
              <a:solidFill>
                <a:schemeClr val="tx1"/>
              </a:solidFill>
            </a:endParaRPr>
          </a:p>
          <a:p>
            <a:pPr lvl="0"/>
            <a:r>
              <a:rPr lang="en-GB" sz="2000" b="0" dirty="0" smtClean="0">
                <a:solidFill>
                  <a:schemeClr val="tx1"/>
                </a:solidFill>
              </a:rPr>
              <a:t>Juvenile Justice Professionals/Probation </a:t>
            </a:r>
            <a:r>
              <a:rPr lang="en-GB" sz="2000" b="0" dirty="0">
                <a:solidFill>
                  <a:schemeClr val="tx1"/>
                </a:solidFill>
              </a:rPr>
              <a:t>officers </a:t>
            </a:r>
            <a:r>
              <a:rPr lang="en-GB" sz="2000" b="0" dirty="0" smtClean="0">
                <a:solidFill>
                  <a:schemeClr val="tx1"/>
                </a:solidFill>
              </a:rPr>
              <a:t>and </a:t>
            </a:r>
            <a:r>
              <a:rPr lang="en-GB" sz="2000" b="0" dirty="0">
                <a:solidFill>
                  <a:schemeClr val="tx1"/>
                </a:solidFill>
              </a:rPr>
              <a:t>frontline practitioners </a:t>
            </a:r>
            <a:r>
              <a:rPr lang="en-GB" sz="2000" b="0" dirty="0" smtClean="0">
                <a:solidFill>
                  <a:schemeClr val="tx1"/>
                </a:solidFill>
              </a:rPr>
              <a:t>working </a:t>
            </a:r>
            <a:r>
              <a:rPr lang="en-GB" sz="2000" b="0" dirty="0">
                <a:solidFill>
                  <a:schemeClr val="tx1"/>
                </a:solidFill>
              </a:rPr>
              <a:t>with youth in Probation (social workers, psychologists, social educators, teachers); restorative justice professionals; corrections officers, special police forces, social reintegration practitioners, relevant stakeholder in the local </a:t>
            </a:r>
            <a:r>
              <a:rPr lang="en-GB" sz="2000" b="0" dirty="0" smtClean="0">
                <a:solidFill>
                  <a:schemeClr val="tx1"/>
                </a:solidFill>
              </a:rPr>
              <a:t>community.</a:t>
            </a:r>
          </a:p>
          <a:p>
            <a:pPr lvl="0"/>
            <a:endParaRPr lang="en-GB" sz="1800" b="0" dirty="0" smtClean="0">
              <a:solidFill>
                <a:schemeClr val="tx1"/>
              </a:solidFill>
            </a:endParaRPr>
          </a:p>
          <a:p>
            <a:pPr lvl="0"/>
            <a:r>
              <a:rPr lang="en-GB" sz="2000" b="0" dirty="0" smtClean="0">
                <a:solidFill>
                  <a:schemeClr val="tx1"/>
                </a:solidFill>
              </a:rPr>
              <a:t>Young </a:t>
            </a:r>
            <a:r>
              <a:rPr lang="en-GB" sz="2000" b="0" dirty="0">
                <a:solidFill>
                  <a:schemeClr val="tx1"/>
                </a:solidFill>
              </a:rPr>
              <a:t>people in probation or even </a:t>
            </a:r>
            <a:r>
              <a:rPr lang="en-GB" sz="2000" b="0" dirty="0" smtClean="0">
                <a:solidFill>
                  <a:schemeClr val="tx1"/>
                </a:solidFill>
              </a:rPr>
              <a:t>jail, imams</a:t>
            </a:r>
            <a:r>
              <a:rPr lang="en-GB" sz="2000" b="0" dirty="0">
                <a:solidFill>
                  <a:schemeClr val="tx1"/>
                </a:solidFill>
              </a:rPr>
              <a:t>, community leaders, friends and relatives of those involved in forms of radicalization, </a:t>
            </a:r>
            <a:r>
              <a:rPr lang="en-GB" sz="2000" b="0" dirty="0" smtClean="0">
                <a:solidFill>
                  <a:schemeClr val="tx1"/>
                </a:solidFill>
              </a:rPr>
              <a:t>teachers</a:t>
            </a:r>
            <a:endParaRPr lang="it-IT" sz="2000" b="0" dirty="0">
              <a:solidFill>
                <a:schemeClr val="tx1"/>
              </a:solidFill>
            </a:endParaRPr>
          </a:p>
          <a:p>
            <a:pPr marL="355600" algn="ctr"/>
            <a:endParaRPr lang="en-US" sz="2000" dirty="0" smtClean="0"/>
          </a:p>
          <a:p>
            <a:pPr marL="355600" algn="ctr"/>
            <a:endParaRPr lang="en-US" sz="2000" b="0" dirty="0" smtClean="0"/>
          </a:p>
          <a:p>
            <a:pPr marL="355600" algn="ctr"/>
            <a:endParaRPr lang="en-US" sz="2000" b="0" dirty="0" smtClean="0"/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4918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236536"/>
            <a:ext cx="6868619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b="0" dirty="0">
                <a:solidFill>
                  <a:schemeClr val="tx1"/>
                </a:solidFill>
              </a:rPr>
              <a:t>Exploit already existing </a:t>
            </a:r>
            <a:r>
              <a:rPr lang="en-US" sz="2400" b="0" dirty="0" smtClean="0">
                <a:solidFill>
                  <a:schemeClr val="tx1"/>
                </a:solidFill>
              </a:rPr>
              <a:t>knowledge by </a:t>
            </a:r>
            <a:r>
              <a:rPr lang="en-US" sz="2400" b="0" dirty="0">
                <a:solidFill>
                  <a:schemeClr val="tx1"/>
                </a:solidFill>
              </a:rPr>
              <a:t>involving prosecutors and intelligence experts and other relevant stakeholders in </a:t>
            </a:r>
            <a:r>
              <a:rPr lang="it-IT" sz="2400" dirty="0" smtClean="0">
                <a:solidFill>
                  <a:schemeClr val="tx1"/>
                </a:solidFill>
              </a:rPr>
              <a:t>DEVELOPING TRAINING MATERIAL</a:t>
            </a:r>
          </a:p>
          <a:p>
            <a:pPr lvl="0"/>
            <a:endParaRPr lang="it-IT" sz="2400" b="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TRANSNATIONAL EXCHANGE OF GOOD PRACTICES: 3 </a:t>
            </a:r>
            <a:r>
              <a:rPr lang="en-US" sz="2400" dirty="0">
                <a:solidFill>
                  <a:schemeClr val="tx1"/>
                </a:solidFill>
              </a:rPr>
              <a:t>Trans-National meetings </a:t>
            </a:r>
            <a:r>
              <a:rPr lang="en-US" sz="2400" b="0" dirty="0">
                <a:solidFill>
                  <a:schemeClr val="tx1"/>
                </a:solidFill>
              </a:rPr>
              <a:t>in </a:t>
            </a:r>
            <a:r>
              <a:rPr lang="en-US" sz="2400" dirty="0">
                <a:solidFill>
                  <a:schemeClr val="tx1"/>
                </a:solidFill>
              </a:rPr>
              <a:t>Rome (Italy</a:t>
            </a:r>
            <a:r>
              <a:rPr lang="en-US" sz="2400" b="0" dirty="0">
                <a:solidFill>
                  <a:schemeClr val="tx1"/>
                </a:solidFill>
              </a:rPr>
              <a:t>), with </a:t>
            </a:r>
            <a:r>
              <a:rPr lang="en-US" sz="2400" dirty="0">
                <a:solidFill>
                  <a:schemeClr val="tx1"/>
                </a:solidFill>
              </a:rPr>
              <a:t>European experts</a:t>
            </a:r>
            <a:r>
              <a:rPr lang="en-US" sz="2400" b="0" dirty="0">
                <a:solidFill>
                  <a:schemeClr val="tx1"/>
                </a:solidFill>
              </a:rPr>
              <a:t> (3 experts), to exchange experiences and validate the training </a:t>
            </a:r>
            <a:r>
              <a:rPr lang="en-US" sz="2400" b="0" dirty="0" smtClean="0">
                <a:solidFill>
                  <a:schemeClr val="tx1"/>
                </a:solidFill>
              </a:rPr>
              <a:t>package.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sz="2400" b="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Who to involve as experts? </a:t>
            </a:r>
            <a:endParaRPr lang="en-US" sz="2400" dirty="0">
              <a:solidFill>
                <a:srgbClr val="FF0000"/>
              </a:solidFill>
            </a:endParaRPr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4" name="Picture 3" descr="ragazzo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70" y="0"/>
            <a:ext cx="17366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2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26832" y="1338170"/>
            <a:ext cx="6563203" cy="4913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</a:rPr>
              <a:t>PILOT TRAINING </a:t>
            </a:r>
            <a:r>
              <a:rPr lang="en-US" sz="2800" b="0" dirty="0" smtClean="0">
                <a:solidFill>
                  <a:schemeClr val="tx1"/>
                </a:solidFill>
              </a:rPr>
              <a:t>of teaching material in </a:t>
            </a:r>
            <a:r>
              <a:rPr lang="en-US" sz="2800" b="0" dirty="0">
                <a:solidFill>
                  <a:schemeClr val="tx1"/>
                </a:solidFill>
              </a:rPr>
              <a:t>each country and one pilot transnational training at CEPOL (Rome</a:t>
            </a:r>
            <a:r>
              <a:rPr lang="en-US" sz="2800" b="0" dirty="0" smtClean="0">
                <a:solidFill>
                  <a:schemeClr val="tx1"/>
                </a:solidFill>
              </a:rPr>
              <a:t>)</a:t>
            </a:r>
          </a:p>
          <a:p>
            <a:endParaRPr lang="en-US" sz="2800" b="0" dirty="0" smtClean="0"/>
          </a:p>
          <a:p>
            <a:endParaRPr lang="en-US" sz="2800" b="0" dirty="0"/>
          </a:p>
          <a:p>
            <a:endParaRPr lang="en-US" sz="2800" b="0" dirty="0" smtClean="0"/>
          </a:p>
          <a:p>
            <a:endParaRPr lang="en-US" sz="800" b="0" dirty="0" smtClean="0"/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Digital </a:t>
            </a:r>
            <a:r>
              <a:rPr lang="en-US" sz="2400" dirty="0">
                <a:solidFill>
                  <a:schemeClr val="tx1"/>
                </a:solidFill>
              </a:rPr>
              <a:t>training package (E-Training Toolkit)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Training </a:t>
            </a:r>
            <a:r>
              <a:rPr lang="en-US" sz="2400" dirty="0">
                <a:solidFill>
                  <a:schemeClr val="tx1"/>
                </a:solidFill>
              </a:rPr>
              <a:t>guidelines</a:t>
            </a:r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2" name="Freccia in giù 1"/>
          <p:cNvSpPr/>
          <p:nvPr/>
        </p:nvSpPr>
        <p:spPr>
          <a:xfrm>
            <a:off x="4346089" y="3260250"/>
            <a:ext cx="892885" cy="123713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852" y="167462"/>
            <a:ext cx="6663947" cy="1470025"/>
          </a:xfrm>
        </p:spPr>
        <p:txBody>
          <a:bodyPr/>
          <a:lstStyle/>
          <a:p>
            <a:r>
              <a:rPr lang="it-IT" b="1" dirty="0">
                <a:cs typeface="Times New Roman" panose="02020603050405020304" pitchFamily="18" charset="0"/>
              </a:rPr>
              <a:t>PROJECT METODOLOGY: STEP BY STEP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2852" y="1284349"/>
            <a:ext cx="6663947" cy="5106825"/>
          </a:xfrm>
        </p:spPr>
        <p:txBody>
          <a:bodyPr>
            <a:noAutofit/>
          </a:bodyPr>
          <a:lstStyle/>
          <a:p>
            <a:pPr marL="981075" indent="-625475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sz="2000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7" name="Picture 4" descr="ppt reti capaci_ragazzo8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16" y="6214"/>
            <a:ext cx="1734362" cy="6858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214581" y="1589149"/>
            <a:ext cx="6295238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en-US" sz="800" dirty="0" smtClean="0">
              <a:solidFill>
                <a:prstClr val="black"/>
              </a:solidFill>
              <a:latin typeface="Century Gothic"/>
            </a:endParaRPr>
          </a:p>
          <a:p>
            <a:pPr lvl="0">
              <a:spcBef>
                <a:spcPct val="20000"/>
              </a:spcBef>
            </a:pPr>
            <a:r>
              <a:rPr lang="it-IT" sz="2400" b="1" dirty="0" smtClean="0">
                <a:solidFill>
                  <a:prstClr val="black"/>
                </a:solidFill>
                <a:latin typeface="Century Gothic"/>
              </a:rPr>
              <a:t>DISSEMINATION ACTIVITIES: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it-IT" sz="2400" dirty="0">
              <a:solidFill>
                <a:prstClr val="black"/>
              </a:solidFill>
              <a:latin typeface="Century Gothic"/>
            </a:endParaRP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prstClr val="black"/>
                </a:solidFill>
                <a:latin typeface="Century Gothic"/>
              </a:rPr>
              <a:t>6 </a:t>
            </a:r>
            <a:r>
              <a:rPr lang="en-US" sz="2400" dirty="0">
                <a:solidFill>
                  <a:prstClr val="black"/>
                </a:solidFill>
                <a:latin typeface="Century Gothic"/>
              </a:rPr>
              <a:t>Project </a:t>
            </a:r>
            <a:r>
              <a:rPr lang="en-US" sz="2400" dirty="0" smtClean="0">
                <a:solidFill>
                  <a:prstClr val="black"/>
                </a:solidFill>
                <a:latin typeface="Century Gothic"/>
              </a:rPr>
              <a:t>Brochure</a:t>
            </a:r>
          </a:p>
          <a:p>
            <a:pPr lvl="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  <a:latin typeface="Century Gothic"/>
              </a:rPr>
              <a:t> </a:t>
            </a:r>
            <a:endParaRPr lang="en-US" sz="2400" dirty="0">
              <a:solidFill>
                <a:prstClr val="black"/>
              </a:solidFill>
              <a:latin typeface="Century Gothic"/>
            </a:endParaRP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prstClr val="black"/>
                </a:solidFill>
                <a:latin typeface="Century Gothic"/>
              </a:rPr>
              <a:t>Project Website</a:t>
            </a:r>
          </a:p>
          <a:p>
            <a:pPr lvl="0">
              <a:spcBef>
                <a:spcPct val="20000"/>
              </a:spcBef>
            </a:pPr>
            <a:endParaRPr lang="en-US" dirty="0" smtClean="0">
              <a:solidFill>
                <a:prstClr val="black"/>
              </a:solidFill>
              <a:latin typeface="Century Gothic"/>
            </a:endParaRP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entury Gothic"/>
              </a:rPr>
              <a:t>National dissemination events (1 per Country</a:t>
            </a:r>
            <a:r>
              <a:rPr lang="en-US" sz="2400" dirty="0" smtClean="0">
                <a:solidFill>
                  <a:prstClr val="black"/>
                </a:solidFill>
                <a:latin typeface="Century Gothic"/>
              </a:rPr>
              <a:t>)</a:t>
            </a: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dirty="0">
              <a:solidFill>
                <a:prstClr val="black"/>
              </a:solidFill>
              <a:latin typeface="Century Gothic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entury Gothic"/>
              </a:rPr>
              <a:t>Final conference in </a:t>
            </a:r>
            <a:r>
              <a:rPr lang="en-US" sz="2400" dirty="0" smtClean="0">
                <a:solidFill>
                  <a:prstClr val="black"/>
                </a:solidFill>
                <a:latin typeface="Century Gothic"/>
              </a:rPr>
              <a:t>Rome</a:t>
            </a:r>
            <a:endParaRPr lang="en-US" sz="2400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16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852" y="167462"/>
            <a:ext cx="6663947" cy="1470025"/>
          </a:xfrm>
        </p:spPr>
        <p:txBody>
          <a:bodyPr/>
          <a:lstStyle/>
          <a:p>
            <a:r>
              <a:rPr lang="it-IT" b="1" dirty="0">
                <a:cs typeface="Times New Roman" panose="02020603050405020304" pitchFamily="18" charset="0"/>
              </a:rPr>
              <a:t>PROJECT METODOLOGY: STEP BY STEP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2852" y="1284349"/>
            <a:ext cx="6663947" cy="5106825"/>
          </a:xfrm>
        </p:spPr>
        <p:txBody>
          <a:bodyPr>
            <a:noAutofit/>
          </a:bodyPr>
          <a:lstStyle/>
          <a:p>
            <a:pPr marL="981075" indent="-625475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sz="2000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2214581" y="1379599"/>
            <a:ext cx="6295238" cy="499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en-US" sz="800" dirty="0" smtClean="0">
              <a:solidFill>
                <a:prstClr val="black"/>
              </a:solidFill>
              <a:latin typeface="Century Gothic"/>
            </a:endParaRPr>
          </a:p>
          <a:p>
            <a:pPr lvl="0">
              <a:spcBef>
                <a:spcPct val="20000"/>
              </a:spcBef>
            </a:pPr>
            <a:r>
              <a:rPr lang="it-IT" sz="2800" b="1" dirty="0" smtClean="0">
                <a:solidFill>
                  <a:prstClr val="black"/>
                </a:solidFill>
                <a:latin typeface="Century Gothic"/>
              </a:rPr>
              <a:t>PROJECT EVALUATION ACTIVITIES</a:t>
            </a:r>
            <a:r>
              <a:rPr lang="it-IT" sz="2400" b="1" dirty="0" smtClean="0">
                <a:solidFill>
                  <a:prstClr val="black"/>
                </a:solidFill>
                <a:latin typeface="Century Gothic"/>
              </a:rPr>
              <a:t>:</a:t>
            </a:r>
          </a:p>
          <a:p>
            <a:pPr lvl="0"/>
            <a:endParaRPr lang="en-US" sz="2400" dirty="0" smtClean="0"/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rgbClr val="8B772C"/>
                </a:solidFill>
              </a:rPr>
              <a:t>Results </a:t>
            </a:r>
            <a:r>
              <a:rPr lang="en-US" sz="3200" b="1" dirty="0">
                <a:solidFill>
                  <a:srgbClr val="8B772C"/>
                </a:solidFill>
              </a:rPr>
              <a:t>evaluation</a:t>
            </a:r>
            <a:r>
              <a:rPr lang="en-US" sz="3200" dirty="0">
                <a:solidFill>
                  <a:srgbClr val="8B772C"/>
                </a:solidFill>
              </a:rPr>
              <a:t> to assess the quality and effectiveness of </a:t>
            </a:r>
            <a:r>
              <a:rPr lang="en-US" sz="3200" dirty="0" smtClean="0">
                <a:solidFill>
                  <a:srgbClr val="8B772C"/>
                </a:solidFill>
              </a:rPr>
              <a:t>results: </a:t>
            </a:r>
            <a:r>
              <a:rPr lang="en-US" sz="3200" dirty="0">
                <a:solidFill>
                  <a:srgbClr val="8B772C"/>
                </a:solidFill>
              </a:rPr>
              <a:t>a</a:t>
            </a:r>
            <a:r>
              <a:rPr lang="en-US" sz="3200" dirty="0" smtClean="0">
                <a:solidFill>
                  <a:srgbClr val="8B772C"/>
                </a:solidFill>
              </a:rPr>
              <a:t>ttendance </a:t>
            </a:r>
            <a:r>
              <a:rPr lang="en-US" sz="3200" dirty="0">
                <a:solidFill>
                  <a:srgbClr val="8B772C"/>
                </a:solidFill>
              </a:rPr>
              <a:t>registers and satisfaction surveys</a:t>
            </a:r>
            <a:r>
              <a:rPr lang="en-US" sz="3200" dirty="0" smtClean="0">
                <a:solidFill>
                  <a:srgbClr val="8B772C"/>
                </a:solidFill>
              </a:rPr>
              <a:t>.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endParaRPr lang="it-IT" sz="3200" dirty="0">
              <a:solidFill>
                <a:srgbClr val="8B772C"/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8B772C"/>
                </a:solidFill>
              </a:rPr>
              <a:t>External evaluation</a:t>
            </a:r>
            <a:r>
              <a:rPr lang="en-US" sz="3200" dirty="0">
                <a:solidFill>
                  <a:srgbClr val="8B772C"/>
                </a:solidFill>
              </a:rPr>
              <a:t> of the </a:t>
            </a:r>
            <a:r>
              <a:rPr lang="en-US" sz="3200" b="1" dirty="0">
                <a:solidFill>
                  <a:srgbClr val="8B772C"/>
                </a:solidFill>
              </a:rPr>
              <a:t>training toolkit and guidelines.</a:t>
            </a:r>
            <a:endParaRPr lang="it-IT" sz="3200" b="1" dirty="0">
              <a:solidFill>
                <a:srgbClr val="8B772C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it-IT" sz="2400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494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852" y="167462"/>
            <a:ext cx="6663947" cy="1470025"/>
          </a:xfrm>
        </p:spPr>
        <p:txBody>
          <a:bodyPr/>
          <a:lstStyle/>
          <a:p>
            <a:r>
              <a:rPr lang="it-IT" b="1" dirty="0">
                <a:cs typeface="Times New Roman" panose="02020603050405020304" pitchFamily="18" charset="0"/>
              </a:rPr>
              <a:t>PROJECT </a:t>
            </a:r>
            <a:r>
              <a:rPr lang="it-IT" b="1" dirty="0" smtClean="0">
                <a:cs typeface="Times New Roman" panose="02020603050405020304" pitchFamily="18" charset="0"/>
              </a:rPr>
              <a:t>OUTPUTS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2852" y="1284349"/>
            <a:ext cx="6663947" cy="5106825"/>
          </a:xfrm>
        </p:spPr>
        <p:txBody>
          <a:bodyPr>
            <a:noAutofit/>
          </a:bodyPr>
          <a:lstStyle/>
          <a:p>
            <a:pPr marL="981075" indent="-625475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sz="2000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2214580" y="1360549"/>
            <a:ext cx="6605569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en-US" sz="800" dirty="0" smtClean="0">
              <a:solidFill>
                <a:prstClr val="black"/>
              </a:solidFill>
              <a:latin typeface="Century Gothic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GB" sz="2400" dirty="0"/>
              <a:t>2-5 interview per Country (12-30 interviews </a:t>
            </a:r>
            <a:r>
              <a:rPr lang="en-GB" sz="2400" dirty="0" smtClean="0"/>
              <a:t>tot.)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GB" sz="2400" dirty="0"/>
              <a:t>2-3 focus groups per Country (12-18 focus </a:t>
            </a:r>
            <a:r>
              <a:rPr lang="en-GB" sz="2400" dirty="0" smtClean="0"/>
              <a:t>groups tot.)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sz="11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dirty="0"/>
              <a:t>3 </a:t>
            </a:r>
            <a:r>
              <a:rPr lang="it-IT" sz="2400" dirty="0" err="1"/>
              <a:t>transnational</a:t>
            </a:r>
            <a:r>
              <a:rPr lang="it-IT" sz="2400" dirty="0"/>
              <a:t> </a:t>
            </a:r>
            <a:r>
              <a:rPr lang="it-IT" sz="2400" dirty="0" err="1"/>
              <a:t>seminars</a:t>
            </a:r>
            <a:r>
              <a:rPr lang="it-IT" sz="2400" dirty="0"/>
              <a:t> in </a:t>
            </a:r>
            <a:r>
              <a:rPr lang="it-IT" sz="2400" dirty="0" smtClean="0"/>
              <a:t>Rome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sz="11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dirty="0"/>
              <a:t>6 </a:t>
            </a:r>
            <a:r>
              <a:rPr lang="it-IT" sz="2400" dirty="0" err="1"/>
              <a:t>pilot</a:t>
            </a:r>
            <a:r>
              <a:rPr lang="it-IT" sz="2400" dirty="0"/>
              <a:t> trainings (1 per Country</a:t>
            </a:r>
            <a:r>
              <a:rPr lang="it-IT" sz="24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sz="11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GB" sz="2400" dirty="0"/>
              <a:t>1 pilot transnational training at </a:t>
            </a:r>
            <a:r>
              <a:rPr lang="en-GB" sz="2400" dirty="0" smtClean="0"/>
              <a:t>CEPOL -Rome)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sz="11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GB" sz="2400" dirty="0"/>
              <a:t>6 National dissemination events (1 per Country</a:t>
            </a:r>
            <a:r>
              <a:rPr lang="en-GB" sz="24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sz="105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dirty="0" err="1"/>
              <a:t>Final</a:t>
            </a:r>
            <a:r>
              <a:rPr lang="it-IT" sz="2400" dirty="0"/>
              <a:t> conference in </a:t>
            </a:r>
            <a:r>
              <a:rPr lang="it-IT" sz="2400" dirty="0" smtClean="0"/>
              <a:t>Rome.</a:t>
            </a:r>
            <a:endParaRPr lang="it-IT" sz="2400" dirty="0"/>
          </a:p>
          <a:p>
            <a:endParaRPr lang="it-IT" sz="2400" dirty="0">
              <a:solidFill>
                <a:prstClr val="black"/>
              </a:solidFill>
              <a:latin typeface="Century Gothic"/>
            </a:endParaRPr>
          </a:p>
        </p:txBody>
      </p:sp>
      <p:pic>
        <p:nvPicPr>
          <p:cNvPr id="6" name="Picture 3" descr="ragazzo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70" y="0"/>
            <a:ext cx="17366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0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852" y="167462"/>
            <a:ext cx="6663947" cy="1470025"/>
          </a:xfrm>
        </p:spPr>
        <p:txBody>
          <a:bodyPr/>
          <a:lstStyle/>
          <a:p>
            <a:r>
              <a:rPr lang="it-IT" b="1" dirty="0">
                <a:cs typeface="Times New Roman" panose="02020603050405020304" pitchFamily="18" charset="0"/>
              </a:rPr>
              <a:t>PROJECT </a:t>
            </a:r>
            <a:r>
              <a:rPr lang="it-IT" b="1" dirty="0" smtClean="0">
                <a:cs typeface="Times New Roman" panose="02020603050405020304" pitchFamily="18" charset="0"/>
              </a:rPr>
              <a:t>OUTPUTS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2852" y="1284349"/>
            <a:ext cx="6663947" cy="5106825"/>
          </a:xfrm>
        </p:spPr>
        <p:txBody>
          <a:bodyPr>
            <a:noAutofit/>
          </a:bodyPr>
          <a:lstStyle/>
          <a:p>
            <a:pPr marL="981075" indent="-625475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sz="2000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2214580" y="1341499"/>
            <a:ext cx="66055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en-US" sz="800" dirty="0" smtClean="0">
              <a:solidFill>
                <a:prstClr val="black"/>
              </a:solidFill>
              <a:latin typeface="Century Gothic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/>
                <a:cs typeface="Times New Roman"/>
              </a:rPr>
              <a:t>6 National Research Reports (by each partner country)</a:t>
            </a:r>
            <a:endParaRPr lang="it-IT" sz="2000" dirty="0">
              <a:latin typeface="+mj-lt"/>
              <a:ea typeface="Times New Roman"/>
              <a:cs typeface="Times New Roman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/>
                <a:cs typeface="Times New Roman"/>
              </a:rPr>
              <a:t>Digital training package (E-Training Toolkit)</a:t>
            </a:r>
            <a:endParaRPr lang="it-IT" sz="2000" dirty="0">
              <a:latin typeface="+mj-lt"/>
              <a:ea typeface="Times New Roman"/>
              <a:cs typeface="Times New Roman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/>
                <a:cs typeface="Times New Roman"/>
              </a:rPr>
              <a:t>Training guidelines</a:t>
            </a:r>
            <a:endParaRPr lang="it-IT" sz="2000" dirty="0">
              <a:latin typeface="+mj-lt"/>
              <a:ea typeface="Times New Roman"/>
              <a:cs typeface="Times New Roman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/>
                <a:cs typeface="Times New Roman"/>
              </a:rPr>
              <a:t>6 Project Brochure </a:t>
            </a:r>
            <a:endParaRPr lang="it-IT" sz="2000" dirty="0">
              <a:latin typeface="+mj-lt"/>
              <a:ea typeface="Times New Roman"/>
              <a:cs typeface="Times New Roman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/>
                <a:cs typeface="Times New Roman"/>
              </a:rPr>
              <a:t>Project Website</a:t>
            </a:r>
            <a:endParaRPr lang="it-IT" sz="2000" dirty="0">
              <a:latin typeface="+mj-lt"/>
              <a:ea typeface="Times New Roman"/>
              <a:cs typeface="Times New Roman"/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/>
                <a:cs typeface="Times New Roman"/>
              </a:rPr>
              <a:t>Final report including evaluation </a:t>
            </a:r>
            <a:r>
              <a:rPr lang="en-US" sz="2400" dirty="0" smtClean="0">
                <a:latin typeface="+mj-lt"/>
                <a:ea typeface="Times New Roman"/>
                <a:cs typeface="Times New Roman"/>
              </a:rPr>
              <a:t>report.</a:t>
            </a:r>
            <a:r>
              <a:rPr lang="it-IT" sz="3200" dirty="0">
                <a:solidFill>
                  <a:srgbClr val="2E74B5"/>
                </a:solidFill>
                <a:latin typeface="Times New Roman"/>
                <a:ea typeface="Times New Roman"/>
              </a:rPr>
              <a:t/>
            </a:r>
            <a:br>
              <a:rPr lang="it-IT" sz="3200" dirty="0">
                <a:solidFill>
                  <a:srgbClr val="2E74B5"/>
                </a:solidFill>
                <a:latin typeface="Times New Roman"/>
                <a:ea typeface="Times New Roman"/>
              </a:rPr>
            </a:br>
            <a:endParaRPr lang="it-IT" sz="2400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368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 PARTERSHIP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49891" y="116033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Tartu </a:t>
            </a:r>
            <a:r>
              <a:rPr lang="it-IT" sz="2200" dirty="0" err="1" smtClean="0">
                <a:latin typeface="Century Gothic" panose="020B0502020202020204" pitchFamily="34" charset="0"/>
                <a:ea typeface="Times New Roman"/>
                <a:cs typeface="Times New Roman"/>
              </a:rPr>
              <a:t>University</a:t>
            </a: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 (TU), </a:t>
            </a:r>
            <a:r>
              <a:rPr lang="it-IT" sz="2200" dirty="0" smtClean="0">
                <a:solidFill>
                  <a:schemeClr val="tx1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Estonia</a:t>
            </a: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Università La Sapienza, </a:t>
            </a:r>
            <a:r>
              <a:rPr lang="it-IT" sz="2200" dirty="0" err="1" smtClean="0">
                <a:solidFill>
                  <a:schemeClr val="tx1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Italy</a:t>
            </a:r>
            <a:endParaRPr lang="it-IT" sz="2200" dirty="0" smtClean="0">
              <a:solidFill>
                <a:schemeClr val="tx1"/>
              </a:solidFill>
              <a:latin typeface="Century Gothic" panose="020B0502020202020204" pitchFamily="34" charset="0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Alma Mater </a:t>
            </a:r>
            <a:r>
              <a:rPr lang="it-IT" sz="2200" dirty="0" err="1" smtClean="0">
                <a:latin typeface="Century Gothic" panose="020B0502020202020204" pitchFamily="34" charset="0"/>
                <a:ea typeface="Times New Roman"/>
                <a:cs typeface="Times New Roman"/>
              </a:rPr>
              <a:t>Europaea</a:t>
            </a: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 – Maribor (ECM), </a:t>
            </a:r>
            <a:r>
              <a:rPr lang="it-IT" sz="2200" dirty="0" smtClean="0">
                <a:solidFill>
                  <a:schemeClr val="tx1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Slovenia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200" dirty="0" err="1" smtClean="0">
                <a:latin typeface="Century Gothic" panose="020B0502020202020204" pitchFamily="34" charset="0"/>
                <a:ea typeface="Times New Roman"/>
                <a:cs typeface="Times New Roman"/>
              </a:rPr>
              <a:t>Christlichen</a:t>
            </a:r>
            <a:r>
              <a:rPr lang="it-IT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  <a:r>
              <a:rPr lang="it-IT" sz="2200" dirty="0" err="1">
                <a:latin typeface="Century Gothic" panose="020B0502020202020204" pitchFamily="34" charset="0"/>
                <a:ea typeface="Times New Roman"/>
                <a:cs typeface="Times New Roman"/>
              </a:rPr>
              <a:t>Jugenddorfwerk</a:t>
            </a:r>
            <a:r>
              <a:rPr lang="it-IT" sz="2200" dirty="0"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  <a:r>
              <a:rPr lang="it-IT" sz="2200" dirty="0" err="1">
                <a:latin typeface="Century Gothic" panose="020B0502020202020204" pitchFamily="34" charset="0"/>
                <a:ea typeface="Times New Roman"/>
                <a:cs typeface="Times New Roman"/>
              </a:rPr>
              <a:t>Deutschlands</a:t>
            </a:r>
            <a:r>
              <a:rPr lang="it-IT" sz="2200" dirty="0">
                <a:latin typeface="Century Gothic" panose="020B0502020202020204" pitchFamily="34" charset="0"/>
                <a:ea typeface="Times New Roman"/>
                <a:cs typeface="Times New Roman"/>
              </a:rPr>
              <a:t> (CJD), </a:t>
            </a:r>
            <a:r>
              <a:rPr lang="it-IT" sz="2200" dirty="0">
                <a:solidFill>
                  <a:schemeClr val="tx1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Germany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200" dirty="0" err="1">
                <a:latin typeface="Century Gothic" panose="020B0502020202020204" pitchFamily="34" charset="0"/>
                <a:ea typeface="Times New Roman"/>
                <a:cs typeface="Times New Roman"/>
              </a:rPr>
              <a:t>Universitat</a:t>
            </a:r>
            <a:r>
              <a:rPr lang="it-IT" sz="2200" dirty="0"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  <a:r>
              <a:rPr lang="it-IT" sz="2200" dirty="0" err="1">
                <a:latin typeface="Century Gothic" panose="020B0502020202020204" pitchFamily="34" charset="0"/>
                <a:ea typeface="Times New Roman"/>
                <a:cs typeface="Times New Roman"/>
              </a:rPr>
              <a:t>Autònoma</a:t>
            </a:r>
            <a:r>
              <a:rPr lang="it-IT" sz="2200" dirty="0">
                <a:latin typeface="Century Gothic" panose="020B0502020202020204" pitchFamily="34" charset="0"/>
                <a:ea typeface="Times New Roman"/>
                <a:cs typeface="Times New Roman"/>
              </a:rPr>
              <a:t> </a:t>
            </a:r>
            <a:r>
              <a:rPr lang="it-IT" sz="2200" dirty="0" err="1">
                <a:latin typeface="Century Gothic" panose="020B0502020202020204" pitchFamily="34" charset="0"/>
                <a:ea typeface="Times New Roman"/>
                <a:cs typeface="Times New Roman"/>
              </a:rPr>
              <a:t>Barcelona</a:t>
            </a:r>
            <a:r>
              <a:rPr lang="it-IT" sz="2200" dirty="0">
                <a:latin typeface="Century Gothic" panose="020B0502020202020204" pitchFamily="34" charset="0"/>
                <a:ea typeface="Times New Roman"/>
                <a:cs typeface="Times New Roman"/>
              </a:rPr>
              <a:t> (UAB), </a:t>
            </a:r>
            <a:r>
              <a:rPr lang="it-IT" sz="2200" dirty="0" err="1">
                <a:solidFill>
                  <a:schemeClr val="tx1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Spain</a:t>
            </a:r>
            <a:endParaRPr lang="it-IT" sz="2200" dirty="0">
              <a:solidFill>
                <a:schemeClr val="tx1"/>
              </a:solidFill>
              <a:latin typeface="Century Gothic" panose="020B0502020202020204" pitchFamily="34" charset="0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Century Gothic" panose="020B0502020202020204" pitchFamily="34" charset="0"/>
                <a:ea typeface="Times New Roman"/>
                <a:cs typeface="Times New Roman"/>
              </a:rPr>
              <a:t>Catholic University of Porto (CUP), </a:t>
            </a:r>
            <a:r>
              <a:rPr lang="en-US" sz="2200" dirty="0" smtClean="0">
                <a:solidFill>
                  <a:schemeClr val="tx1"/>
                </a:solidFill>
                <a:latin typeface="Century Gothic" panose="020B0502020202020204" pitchFamily="34" charset="0"/>
                <a:ea typeface="Times New Roman"/>
                <a:cs typeface="Times New Roman"/>
              </a:rPr>
              <a:t>Portugal</a:t>
            </a:r>
            <a:endParaRPr lang="it-IT" sz="2200" dirty="0" smtClean="0">
              <a:solidFill>
                <a:schemeClr val="tx1"/>
              </a:solidFill>
              <a:latin typeface="Century Gothic" panose="020B0502020202020204" pitchFamily="34" charset="0"/>
              <a:ea typeface="Times New Roman"/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744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sz="4000" dirty="0" err="1" smtClean="0"/>
              <a:t>Thank</a:t>
            </a:r>
            <a:r>
              <a:rPr lang="it-IT" sz="4000" dirty="0" smtClean="0"/>
              <a:t> </a:t>
            </a:r>
            <a:r>
              <a:rPr lang="it-IT" sz="4000" dirty="0" err="1" smtClean="0"/>
              <a:t>you</a:t>
            </a:r>
            <a:r>
              <a:rPr lang="it-IT" sz="4000" dirty="0" smtClean="0"/>
              <a:t>!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1413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852" y="167462"/>
            <a:ext cx="6663947" cy="1470025"/>
          </a:xfrm>
        </p:spPr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OVERALL AIM </a:t>
            </a:r>
            <a:b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DEFEAT RADICALIZATION AND TERRORISM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68" y="1209367"/>
            <a:ext cx="6781931" cy="4901587"/>
          </a:xfrm>
        </p:spPr>
        <p:txBody>
          <a:bodyPr>
            <a:noAutofit/>
          </a:bodyPr>
          <a:lstStyle/>
          <a:p>
            <a:pPr marL="355600" algn="ctr"/>
            <a:endParaRPr lang="en-US" sz="2400" dirty="0"/>
          </a:p>
          <a:p>
            <a:pPr marL="355600" algn="ctr"/>
            <a:endParaRPr lang="en-US" sz="2800" dirty="0" smtClean="0">
              <a:solidFill>
                <a:srgbClr val="00B0F0"/>
              </a:solidFill>
            </a:endParaRPr>
          </a:p>
          <a:p>
            <a:pPr marL="355600" algn="ctr"/>
            <a:endParaRPr lang="en-US" sz="2800" dirty="0">
              <a:solidFill>
                <a:srgbClr val="00B0F0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/>
          </a:p>
          <a:p>
            <a:r>
              <a:rPr lang="en-US" sz="2000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523616706"/>
              </p:ext>
            </p:extLst>
          </p:nvPr>
        </p:nvGraphicFramePr>
        <p:xfrm>
          <a:off x="2306825" y="15053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4" descr="ppt reti capaci_ragazzo7-01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46" y="0"/>
            <a:ext cx="17240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0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459" y="208829"/>
            <a:ext cx="7140878" cy="1440819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OVERALL AIM </a:t>
            </a:r>
            <a:b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DEFEAT </a:t>
            </a:r>
            <a:r>
              <a:rPr lang="it-I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RADICALIZATION AND TERRORISM</a:t>
            </a:r>
            <a:br>
              <a:rPr lang="it-IT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642" y="1649648"/>
            <a:ext cx="7783157" cy="4761910"/>
          </a:xfrm>
        </p:spPr>
        <p:txBody>
          <a:bodyPr>
            <a:normAutofit/>
          </a:bodyPr>
          <a:lstStyle/>
          <a:p>
            <a:endParaRPr lang="it-IT" sz="2400" dirty="0"/>
          </a:p>
          <a:p>
            <a:endParaRPr lang="en-US" sz="2400" dirty="0" smtClean="0"/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3842310727"/>
              </p:ext>
            </p:extLst>
          </p:nvPr>
        </p:nvGraphicFramePr>
        <p:xfrm>
          <a:off x="650978" y="1270613"/>
          <a:ext cx="7162799" cy="5014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3" descr="ragazzo-01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70" y="0"/>
            <a:ext cx="17366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7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6089" y="36096"/>
            <a:ext cx="6663947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COMMON CURRICULA</a:t>
            </a:r>
            <a:r>
              <a:rPr lang="en-US" i="1" dirty="0" smtClean="0"/>
              <a:t>: </a:t>
            </a:r>
            <a:br>
              <a:rPr lang="en-US" i="1" dirty="0" smtClean="0"/>
            </a:br>
            <a:r>
              <a:rPr lang="en-GB" i="1" dirty="0"/>
              <a:t>B</a:t>
            </a:r>
            <a:r>
              <a:rPr lang="en-GB" i="1" dirty="0" smtClean="0"/>
              <a:t>ased on the Common </a:t>
            </a:r>
            <a:r>
              <a:rPr lang="en-GB" i="1" dirty="0"/>
              <a:t>Curriculum Counter Terrorism</a:t>
            </a:r>
            <a:r>
              <a:rPr lang="en-GB" dirty="0"/>
              <a:t> approach used by CEPOL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132105419"/>
              </p:ext>
            </p:extLst>
          </p:nvPr>
        </p:nvGraphicFramePr>
        <p:xfrm>
          <a:off x="2410062" y="15566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83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 reti capaci_ragazzo7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46" y="0"/>
            <a:ext cx="1724007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dirty="0" smtClean="0"/>
              <a:t>COMMON CURRICULA</a:t>
            </a:r>
            <a:r>
              <a:rPr lang="en-US" i="1" dirty="0" smtClean="0"/>
              <a:t>: </a:t>
            </a:r>
            <a:br>
              <a:rPr lang="en-US" i="1" dirty="0" smtClean="0"/>
            </a:br>
            <a:r>
              <a:rPr lang="en-GB" i="1" dirty="0" smtClean="0"/>
              <a:t>Based on the Common Curriculum Counter Terrorism</a:t>
            </a:r>
            <a:r>
              <a:rPr lang="en-GB" dirty="0" smtClean="0"/>
              <a:t> approach used by CEPOL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374048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ctr"/>
            <a:endParaRPr lang="en-US" sz="800" dirty="0">
              <a:solidFill>
                <a:schemeClr val="tx1"/>
              </a:solidFill>
            </a:endParaRPr>
          </a:p>
          <a:p>
            <a:pPr algn="just"/>
            <a:r>
              <a:rPr lang="en-US" sz="2000" b="0" dirty="0" smtClean="0"/>
              <a:t>Provide </a:t>
            </a:r>
            <a:r>
              <a:rPr lang="en-US" sz="2000" b="0" dirty="0"/>
              <a:t>professionals </a:t>
            </a:r>
            <a:r>
              <a:rPr lang="en-US" sz="2000" b="0" dirty="0" smtClean="0"/>
              <a:t>- </a:t>
            </a:r>
            <a:r>
              <a:rPr lang="en-US" sz="2000" dirty="0" smtClean="0">
                <a:solidFill>
                  <a:schemeClr val="tx1"/>
                </a:solidFill>
              </a:rPr>
              <a:t>PROBATION OFFICERS </a:t>
            </a:r>
            <a:r>
              <a:rPr lang="en-US" sz="2000" b="0" dirty="0" smtClean="0"/>
              <a:t>and </a:t>
            </a:r>
            <a:r>
              <a:rPr lang="en-US" sz="2000" dirty="0" smtClean="0">
                <a:solidFill>
                  <a:schemeClr val="tx1"/>
                </a:solidFill>
              </a:rPr>
              <a:t>FRONTLINE PRACTITIONERS </a:t>
            </a:r>
            <a:r>
              <a:rPr lang="en-US" sz="2000" b="0" dirty="0" smtClean="0"/>
              <a:t>working </a:t>
            </a:r>
            <a:r>
              <a:rPr lang="en-US" sz="2000" b="0" dirty="0"/>
              <a:t>with young people in </a:t>
            </a:r>
            <a:r>
              <a:rPr lang="en-US" sz="2000" b="0" dirty="0" smtClean="0"/>
              <a:t>probation - </a:t>
            </a:r>
            <a:r>
              <a:rPr lang="en-US" sz="2000" b="0" dirty="0"/>
              <a:t>with </a:t>
            </a:r>
            <a:r>
              <a:rPr lang="en-US" sz="2000" dirty="0" smtClean="0"/>
              <a:t>SKILLS AND CAPACITIES </a:t>
            </a:r>
            <a:r>
              <a:rPr lang="en-US" sz="2000" b="0" dirty="0" smtClean="0"/>
              <a:t>that </a:t>
            </a:r>
            <a:r>
              <a:rPr lang="en-US" sz="2000" b="0" dirty="0"/>
              <a:t>allow </a:t>
            </a:r>
            <a:r>
              <a:rPr lang="en-US" sz="2000" b="0" dirty="0" smtClean="0"/>
              <a:t>them: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0" dirty="0" smtClean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chemeClr val="tx1"/>
                </a:solidFill>
              </a:rPr>
              <a:t>de-sensitize already radicalized youth </a:t>
            </a:r>
            <a:r>
              <a:rPr lang="en-US" sz="2000" b="0" dirty="0" smtClean="0">
                <a:solidFill>
                  <a:schemeClr val="tx1"/>
                </a:solidFill>
              </a:rPr>
              <a:t>through </a:t>
            </a:r>
            <a:r>
              <a:rPr lang="en-US" sz="2000" dirty="0" smtClean="0">
                <a:solidFill>
                  <a:schemeClr val="tx1"/>
                </a:solidFill>
              </a:rPr>
              <a:t>counter-narrative</a:t>
            </a:r>
            <a:r>
              <a:rPr lang="en-US" sz="2000" b="0" dirty="0" smtClean="0">
                <a:solidFill>
                  <a:schemeClr val="tx1"/>
                </a:solidFill>
              </a:rPr>
              <a:t>s and foster their social integration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0" dirty="0" smtClean="0">
                <a:solidFill>
                  <a:schemeClr val="tx1"/>
                </a:solidFill>
              </a:rPr>
              <a:t>To </a:t>
            </a:r>
            <a:r>
              <a:rPr lang="en-US" sz="2000" b="0" dirty="0">
                <a:solidFill>
                  <a:schemeClr val="tx1"/>
                </a:solidFill>
              </a:rPr>
              <a:t>help </a:t>
            </a:r>
            <a:r>
              <a:rPr lang="en-US" sz="2000" dirty="0">
                <a:solidFill>
                  <a:schemeClr val="tx1"/>
                </a:solidFill>
              </a:rPr>
              <a:t>prevent the risk of re-recruitment </a:t>
            </a:r>
            <a:r>
              <a:rPr lang="en-US" sz="2000" b="0" dirty="0">
                <a:solidFill>
                  <a:schemeClr val="tx1"/>
                </a:solidFill>
              </a:rPr>
              <a:t>of youths to terrorism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0" dirty="0" smtClean="0">
                <a:solidFill>
                  <a:schemeClr val="tx1"/>
                </a:solidFill>
              </a:rPr>
              <a:t>To </a:t>
            </a:r>
            <a:r>
              <a:rPr lang="en-US" sz="2000" dirty="0">
                <a:solidFill>
                  <a:schemeClr val="tx1"/>
                </a:solidFill>
              </a:rPr>
              <a:t>participate in</a:t>
            </a:r>
            <a:r>
              <a:rPr lang="en-US" sz="2000" b="0" dirty="0">
                <a:solidFill>
                  <a:schemeClr val="tx1"/>
                </a:solidFill>
              </a:rPr>
              <a:t> implementing </a:t>
            </a:r>
            <a:r>
              <a:rPr lang="en-US" sz="2000" dirty="0">
                <a:solidFill>
                  <a:schemeClr val="tx1"/>
                </a:solidFill>
              </a:rPr>
              <a:t>multi-agency re-educational </a:t>
            </a:r>
            <a:r>
              <a:rPr lang="en-US" sz="2000" dirty="0" err="1">
                <a:solidFill>
                  <a:schemeClr val="tx1"/>
                </a:solidFill>
              </a:rPr>
              <a:t>programmes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err="1" smtClean="0">
                <a:solidFill>
                  <a:schemeClr val="tx1"/>
                </a:solidFill>
              </a:rPr>
              <a:t>Liason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with local communities</a:t>
            </a:r>
            <a:r>
              <a:rPr lang="en-US" sz="2000" b="0" dirty="0">
                <a:solidFill>
                  <a:schemeClr val="tx1"/>
                </a:solidFill>
              </a:rPr>
              <a:t> for successful reintegration </a:t>
            </a:r>
            <a:r>
              <a:rPr lang="en-US" sz="2000" b="0" dirty="0" err="1">
                <a:solidFill>
                  <a:schemeClr val="tx1"/>
                </a:solidFill>
              </a:rPr>
              <a:t>programmes</a:t>
            </a:r>
            <a:r>
              <a:rPr lang="en-US" sz="2000" b="0" dirty="0">
                <a:solidFill>
                  <a:schemeClr val="tx1"/>
                </a:solidFill>
              </a:rPr>
              <a:t> of young people sentenced for terrorism related crimes.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Monitor </a:t>
            </a:r>
            <a:r>
              <a:rPr lang="en-US" sz="2000" dirty="0">
                <a:solidFill>
                  <a:schemeClr val="tx1"/>
                </a:solidFill>
              </a:rPr>
              <a:t>cyber material</a:t>
            </a:r>
          </a:p>
          <a:p>
            <a:pPr marL="355600" algn="ctr"/>
            <a:endParaRPr lang="en-US" sz="2000" dirty="0" smtClean="0"/>
          </a:p>
          <a:p>
            <a:pPr marL="355600" algn="ctr"/>
            <a:endParaRPr lang="en-US" sz="2000" b="0" dirty="0" smtClean="0"/>
          </a:p>
          <a:p>
            <a:pPr marL="355600" algn="ctr"/>
            <a:endParaRPr lang="en-US" sz="2000" b="0" dirty="0" smtClean="0"/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858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 </a:t>
            </a:r>
            <a:r>
              <a:rPr lang="it-IT" sz="2800" b="1" dirty="0" err="1" smtClean="0">
                <a:cs typeface="Times New Roman" panose="02020603050405020304" pitchFamily="18" charset="0"/>
              </a:rPr>
              <a:t>WPs</a:t>
            </a:r>
            <a:r>
              <a:rPr lang="it-IT" sz="2800" b="1" dirty="0" smtClean="0">
                <a:cs typeface="Times New Roman" panose="02020603050405020304" pitchFamily="18" charset="0"/>
              </a:rPr>
              <a:t> and </a:t>
            </a:r>
            <a:r>
              <a:rPr lang="it-IT" sz="2800" b="1" dirty="0" err="1" smtClean="0">
                <a:cs typeface="Times New Roman" panose="02020603050405020304" pitchFamily="18" charset="0"/>
              </a:rPr>
              <a:t>duration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14128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ctr"/>
            <a:endParaRPr lang="en-US" sz="1200" dirty="0" smtClean="0"/>
          </a:p>
          <a:p>
            <a:pPr marL="6985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Work </a:t>
            </a:r>
            <a:r>
              <a:rPr lang="en-US" sz="2400" dirty="0">
                <a:solidFill>
                  <a:schemeClr val="tx1"/>
                </a:solidFill>
              </a:rPr>
              <a:t>package 0 </a:t>
            </a:r>
            <a:r>
              <a:rPr lang="en-US" sz="2400" b="0" dirty="0"/>
              <a:t>– Management and Coordination of the </a:t>
            </a:r>
            <a:r>
              <a:rPr lang="en-US" sz="2400" b="0" dirty="0" smtClean="0"/>
              <a:t>project</a:t>
            </a:r>
          </a:p>
          <a:p>
            <a:pPr marL="698500" indent="-342900">
              <a:buFont typeface="Wingdings" panose="05000000000000000000" pitchFamily="2" charset="2"/>
              <a:buChar char="§"/>
            </a:pPr>
            <a:endParaRPr lang="en-US" sz="1100" b="0" dirty="0"/>
          </a:p>
          <a:p>
            <a:pPr marL="6985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Work package 1 </a:t>
            </a:r>
            <a:r>
              <a:rPr lang="en-US" sz="2400" b="0" dirty="0"/>
              <a:t>- Set up of Local Networks and development of common curricula/training </a:t>
            </a:r>
            <a:r>
              <a:rPr lang="en-US" sz="2400" b="0" dirty="0" smtClean="0"/>
              <a:t>toolkit</a:t>
            </a:r>
          </a:p>
          <a:p>
            <a:pPr marL="698500" indent="-342900">
              <a:buFont typeface="Wingdings" panose="05000000000000000000" pitchFamily="2" charset="2"/>
              <a:buChar char="§"/>
            </a:pPr>
            <a:endParaRPr lang="en-US" sz="1100" b="0" dirty="0"/>
          </a:p>
          <a:p>
            <a:pPr marL="6985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Work package 2</a:t>
            </a:r>
            <a:r>
              <a:rPr lang="en-US" sz="2400" b="0" dirty="0"/>
              <a:t> - Training package testing and transnational </a:t>
            </a:r>
            <a:r>
              <a:rPr lang="en-US" sz="2400" b="0" dirty="0" smtClean="0"/>
              <a:t>validation</a:t>
            </a:r>
          </a:p>
          <a:p>
            <a:pPr marL="698500" indent="-342900">
              <a:buFont typeface="Wingdings" panose="05000000000000000000" pitchFamily="2" charset="2"/>
              <a:buChar char="§"/>
            </a:pPr>
            <a:endParaRPr lang="en-US" sz="1100" b="0" dirty="0"/>
          </a:p>
          <a:p>
            <a:pPr marL="6985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Work package 3 </a:t>
            </a:r>
            <a:r>
              <a:rPr lang="en-US" sz="2400" b="0" dirty="0"/>
              <a:t>– </a:t>
            </a:r>
            <a:r>
              <a:rPr lang="en-US" sz="2400" b="0" dirty="0" smtClean="0"/>
              <a:t>Dissemination</a:t>
            </a:r>
          </a:p>
          <a:p>
            <a:pPr marL="698500" indent="-342900">
              <a:buFont typeface="Wingdings" panose="05000000000000000000" pitchFamily="2" charset="2"/>
              <a:buChar char="§"/>
            </a:pPr>
            <a:endParaRPr lang="en-US" sz="16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18 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536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TARGET GROUPS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14128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ctr"/>
            <a:endParaRPr lang="en-US" sz="1200" dirty="0" smtClean="0"/>
          </a:p>
          <a:p>
            <a:r>
              <a:rPr lang="en-US" sz="2400" dirty="0"/>
              <a:t>Medium-and long-term: </a:t>
            </a:r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youth </a:t>
            </a:r>
            <a:r>
              <a:rPr lang="en-US" sz="2400" dirty="0">
                <a:solidFill>
                  <a:schemeClr val="tx1"/>
                </a:solidFill>
              </a:rPr>
              <a:t>with radicalized background;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law </a:t>
            </a:r>
            <a:r>
              <a:rPr lang="en-US" sz="2400" dirty="0">
                <a:solidFill>
                  <a:schemeClr val="tx1"/>
                </a:solidFill>
              </a:rPr>
              <a:t>enforcement system;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probation </a:t>
            </a:r>
            <a:r>
              <a:rPr lang="en-US" sz="2400" dirty="0">
                <a:solidFill>
                  <a:schemeClr val="tx1"/>
                </a:solidFill>
              </a:rPr>
              <a:t>officers in the partner countries</a:t>
            </a:r>
            <a:r>
              <a:rPr lang="en-US" sz="2400" dirty="0"/>
              <a:t>.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6" name="Picture 3" descr="ragazzo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70" y="0"/>
            <a:ext cx="17366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26089" y="36096"/>
            <a:ext cx="6663947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8B772C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it-IT" sz="2800" b="1" dirty="0" smtClean="0">
                <a:cs typeface="Times New Roman" panose="02020603050405020304" pitchFamily="18" charset="0"/>
              </a:rPr>
              <a:t>PROJECT METODOLOGY: STEP BY STEP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6091" y="1236536"/>
            <a:ext cx="6663947" cy="5258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 baseline="0">
                <a:solidFill>
                  <a:srgbClr val="8B772C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800" dirty="0" smtClean="0">
                <a:solidFill>
                  <a:schemeClr val="tx1"/>
                </a:solidFill>
              </a:rPr>
              <a:t>Set up local networks</a:t>
            </a:r>
            <a:r>
              <a:rPr lang="en-GB" sz="2800" dirty="0" smtClean="0"/>
              <a:t>:</a:t>
            </a:r>
          </a:p>
          <a:p>
            <a:pPr algn="just"/>
            <a:endParaRPr lang="en-GB" sz="11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FF0000"/>
                </a:solidFill>
              </a:rPr>
              <a:t>Ministry of Justice or similar authority</a:t>
            </a:r>
            <a:r>
              <a:rPr lang="en-GB" sz="2400" dirty="0"/>
              <a:t> </a:t>
            </a:r>
            <a:r>
              <a:rPr lang="en-GB" sz="2400" dirty="0" smtClean="0"/>
              <a:t> </a:t>
            </a:r>
            <a:r>
              <a:rPr lang="en-GB" sz="2400" b="0" dirty="0" smtClean="0"/>
              <a:t>(</a:t>
            </a:r>
            <a:r>
              <a:rPr lang="en-GB" sz="2000" b="0" dirty="0" smtClean="0"/>
              <a:t>direct involvement of probation officers </a:t>
            </a:r>
            <a:r>
              <a:rPr lang="en-GB" sz="2000" b="0" dirty="0"/>
              <a:t>and radicalized youth in </a:t>
            </a:r>
            <a:r>
              <a:rPr lang="en-GB" sz="2000" b="0" dirty="0" smtClean="0"/>
              <a:t>charge of the JS)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National </a:t>
            </a:r>
            <a:r>
              <a:rPr lang="en-GB" sz="2400" dirty="0"/>
              <a:t>agencies, services and </a:t>
            </a:r>
            <a:r>
              <a:rPr lang="en-GB" sz="2400" dirty="0" smtClean="0"/>
              <a:t>institutions at national level</a:t>
            </a:r>
            <a:r>
              <a:rPr lang="en-GB" sz="2400" b="0" dirty="0" smtClean="0"/>
              <a:t> </a:t>
            </a:r>
            <a:r>
              <a:rPr lang="en-GB" sz="2400" b="0" dirty="0"/>
              <a:t>that should be involved in a multi-agency and multi-disciplinary approach to respond to the need to defeat radicalization and terrorism and prevent </a:t>
            </a:r>
            <a:r>
              <a:rPr lang="en-GB" sz="2400" b="0" dirty="0" smtClean="0"/>
              <a:t>recruitment.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Establish/reinforce networks </a:t>
            </a:r>
            <a:r>
              <a:rPr lang="en-GB" sz="2400" b="0" dirty="0" smtClean="0"/>
              <a:t>that support ongoing policing activities.</a:t>
            </a:r>
            <a:endParaRPr lang="it-IT" sz="2400" b="0" dirty="0" smtClean="0"/>
          </a:p>
          <a:p>
            <a:pPr marL="355600" algn="ctr"/>
            <a:endParaRPr lang="en-US" sz="2000" dirty="0" smtClean="0"/>
          </a:p>
          <a:p>
            <a:pPr marL="355600" algn="ctr"/>
            <a:endParaRPr lang="en-US" sz="2000" b="0" dirty="0" smtClean="0"/>
          </a:p>
          <a:p>
            <a:pPr marL="355600" algn="ctr"/>
            <a:endParaRPr lang="en-US" sz="2000" b="0" dirty="0" smtClean="0"/>
          </a:p>
          <a:p>
            <a:pPr marL="355600"/>
            <a:endParaRPr lang="en-US" sz="800" b="0" dirty="0" smtClean="0"/>
          </a:p>
          <a:p>
            <a:pPr marL="355600"/>
            <a:endParaRPr lang="en-US" sz="2400" b="0" dirty="0" smtClean="0">
              <a:solidFill>
                <a:schemeClr val="tx1"/>
              </a:solidFill>
            </a:endParaRPr>
          </a:p>
          <a:p>
            <a:pPr marL="355600"/>
            <a:endParaRPr lang="en-US" sz="2400" b="0" dirty="0" smtClean="0"/>
          </a:p>
          <a:p>
            <a:pPr marL="355600"/>
            <a:endParaRPr lang="en-US" sz="2400" b="0" dirty="0" smtClean="0"/>
          </a:p>
          <a:p>
            <a:r>
              <a:rPr lang="en-US" sz="2000" dirty="0" smtClean="0"/>
              <a:t> 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2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902</Words>
  <Application>Microsoft Office PowerPoint</Application>
  <PresentationFormat>Presentazione su schermo (4:3)</PresentationFormat>
  <Paragraphs>240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Office Theme</vt:lpstr>
      <vt:lpstr>Presentazione standard di PowerPoint</vt:lpstr>
      <vt:lpstr>Presentazione standard di PowerPoint</vt:lpstr>
      <vt:lpstr>PROJECT OVERALL AIM  DEFEAT RADICALIZATION AND TERRORISM</vt:lpstr>
      <vt:lpstr>PROJECT OVERALL AIM  DEFEAT RADICALIZATION AND TERRORISM </vt:lpstr>
      <vt:lpstr>COMMON CURRICULA:  Based on the Common Curriculum Counter Terrorism approach used by CEPOL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PROJECT METODOLOGY: STEP BY STEP</vt:lpstr>
      <vt:lpstr>PROJECT METODOLOGY: STEP BY STEP</vt:lpstr>
      <vt:lpstr>PROJECT OUTPUTS</vt:lpstr>
      <vt:lpstr>PROJECT OUTPUTS</vt:lpstr>
      <vt:lpstr>Presentazione standard di PowerPoint</vt:lpstr>
    </vt:vector>
  </TitlesOfParts>
  <Company>LFBB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Livia Bernardini</dc:creator>
  <cp:lastModifiedBy>Alessandro Inneo</cp:lastModifiedBy>
  <cp:revision>438</cp:revision>
  <dcterms:created xsi:type="dcterms:W3CDTF">2015-05-25T14:19:03Z</dcterms:created>
  <dcterms:modified xsi:type="dcterms:W3CDTF">2017-10-27T09:38:20Z</dcterms:modified>
</cp:coreProperties>
</file>